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Lst>
  <p:sldSz cx="12192000" cy="6858000"/>
  <p:notesSz cx="6808788" cy="9940925"/>
  <p:embeddedFontLst>
    <p:embeddedFont>
      <p:font typeface="Calibri" panose="020F0502020204030204" pitchFamily="34" charset="0"/>
      <p:regular r:id="rId18"/>
      <p:bold r:id="rId19"/>
      <p:italic r:id="rId20"/>
      <p:boldItalic r:id="rId21"/>
    </p:embeddedFont>
    <p:embeddedFont>
      <p:font typeface="Lato" panose="020F0502020204030203" pitchFamily="34" charset="0"/>
      <p:regular r:id="rId22"/>
      <p:bold r:id="rId23"/>
      <p:italic r:id="rId24"/>
      <p:boldItalic r:id="rId25"/>
    </p:embeddedFont>
    <p:embeddedFont>
      <p:font typeface="Poppins" pitchFamily="2" charset="77"/>
      <p:regular r:id="rId26"/>
      <p:bold r:id="rId27"/>
      <p:italic r:id="rId28"/>
      <p:boldItalic r:id="rId29"/>
    </p:embeddedFont>
    <p:embeddedFont>
      <p:font typeface="Roboto" panose="02000000000000000000" pitchFamily="2" charset="0"/>
      <p:regular r:id="rId30"/>
      <p:bold r:id="rId31"/>
      <p:italic r:id="rId32"/>
      <p:boldItalic r:id="rId33"/>
    </p:embeddedFont>
    <p:embeddedFont>
      <p:font typeface="Roboto Condensed" panose="02000000000000000000" pitchFamily="2" charset="0"/>
      <p:regular r:id="rId34"/>
      <p:bold r:id="rId35"/>
      <p:italic r:id="rId36"/>
      <p:boldItalic r:id="rId37"/>
    </p:embeddedFont>
    <p:embeddedFont>
      <p:font typeface="Roboto Medium" panose="02000000000000000000" pitchFamily="2" charset="0"/>
      <p:regular r:id="rId38"/>
      <p:bold r:id="rId39"/>
      <p:italic r:id="rId40"/>
      <p:boldItalic r:id="rId41"/>
    </p:embeddedFont>
    <p:embeddedFont>
      <p:font typeface="Source Serif Pro" panose="02040603050405020204" pitchFamily="18"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jrqp0hPuSN4aPVfR537IPJXrThG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4FF6CB-5B61-4207-AECE-3652DF285474}">
  <a:tblStyle styleId="{874FF6CB-5B61-4207-AECE-3652DF28547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9E6C5B3-DB66-423E-815A-1C4BB2E5E39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p:restoredTop sz="94727"/>
  </p:normalViewPr>
  <p:slideViewPr>
    <p:cSldViewPr snapToGrid="0">
      <p:cViewPr varScale="1">
        <p:scale>
          <a:sx n="89" d="100"/>
          <a:sy n="89" d="100"/>
        </p:scale>
        <p:origin x="1184" y="1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font" Target="fonts/font2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customschemas.google.com/relationships/presentationmetadata" Target="metadata"/><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50475" cy="49877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6737" y="0"/>
            <a:ext cx="2950475" cy="498773"/>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oppins"/>
                <a:ea typeface="Poppins"/>
                <a:cs typeface="Poppins"/>
                <a:sym typeface="Poppins"/>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oppins"/>
                <a:ea typeface="Poppins"/>
                <a:cs typeface="Poppins"/>
                <a:sym typeface="Poppins"/>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oppins"/>
                <a:ea typeface="Poppins"/>
                <a:cs typeface="Poppins"/>
                <a:sym typeface="Poppins"/>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oppins"/>
                <a:ea typeface="Poppins"/>
                <a:cs typeface="Poppins"/>
                <a:sym typeface="Poppins"/>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oppins"/>
                <a:ea typeface="Poppins"/>
                <a:cs typeface="Poppins"/>
                <a:sym typeface="Poppins"/>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2154"/>
            <a:ext cx="2950475" cy="49877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 sz="1200" b="0" i="0" u="none" strike="noStrike" cap="none">
                <a:solidFill>
                  <a:schemeClr val="dk1"/>
                </a:solidFill>
                <a:latin typeface="Poppins"/>
                <a:ea typeface="Poppins"/>
                <a:cs typeface="Poppins"/>
                <a:sym typeface="Poppins"/>
              </a:rPr>
              <a:t>‹N°›</a:t>
            </a:fld>
            <a:endParaRPr sz="1200" b="0" i="0" u="none" strike="noStrike" cap="none">
              <a:solidFill>
                <a:schemeClr val="dk1"/>
              </a:solidFill>
              <a:latin typeface="Poppins"/>
              <a:ea typeface="Poppins"/>
              <a:cs typeface="Poppins"/>
              <a:sym typeface="Poppi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1: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fd5dafcd4b_1_1:notes"/>
          <p:cNvSpPr>
            <a:spLocks noGrp="1" noRot="1" noChangeAspect="1"/>
          </p:cNvSpPr>
          <p:nvPr>
            <p:ph type="sldImg" idx="2"/>
          </p:nvPr>
        </p:nvSpPr>
        <p:spPr>
          <a:xfrm>
            <a:off x="310493" y="709327"/>
            <a:ext cx="5763900" cy="3551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
            <a:headEnd type="none" w="sm" len="sm"/>
            <a:tailEnd type="none" w="sm" len="sm"/>
          </a:ln>
        </p:spPr>
      </p:sp>
      <p:sp>
        <p:nvSpPr>
          <p:cNvPr id="536" name="Google Shape;536;g2fd5dafcd4b_1_1:notes"/>
          <p:cNvSpPr txBox="1">
            <a:spLocks noGrp="1"/>
          </p:cNvSpPr>
          <p:nvPr>
            <p:ph type="body" idx="1"/>
          </p:nvPr>
        </p:nvSpPr>
        <p:spPr>
          <a:xfrm>
            <a:off x="638323" y="4497085"/>
            <a:ext cx="5106600" cy="4260300"/>
          </a:xfrm>
          <a:prstGeom prst="rect">
            <a:avLst/>
          </a:prstGeom>
          <a:noFill/>
          <a:ln>
            <a:noFill/>
          </a:ln>
        </p:spPr>
        <p:txBody>
          <a:bodyPr spcFirstLastPara="1" wrap="square" lIns="86175" tIns="86175" rIns="86175" bIns="86175" anchor="t" anchorCtr="0">
            <a:noAutofit/>
          </a:bodyPr>
          <a:lstStyle/>
          <a:p>
            <a:pPr marL="0" lvl="0" indent="0" algn="l" rtl="0">
              <a:lnSpc>
                <a:spcPct val="100000"/>
              </a:lnSpc>
              <a:spcBef>
                <a:spcPts val="0"/>
              </a:spcBef>
              <a:spcAft>
                <a:spcPts val="0"/>
              </a:spcAft>
              <a:buClr>
                <a:schemeClr val="dk1"/>
              </a:buClr>
              <a:buSzPts val="1300"/>
              <a:buFont typeface="Arial"/>
              <a:buNone/>
            </a:pPr>
            <a:endParaRPr>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f520e99694_0_475: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g2f520e99694_0_475:notes"/>
          <p:cNvSpPr>
            <a:spLocks noGrp="1" noRot="1" noChangeAspect="1"/>
          </p:cNvSpPr>
          <p:nvPr>
            <p:ph type="sldImg" idx="2"/>
          </p:nvPr>
        </p:nvSpPr>
        <p:spPr>
          <a:xfrm>
            <a:off x="423863" y="1243013"/>
            <a:ext cx="59610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fcf1b98555_0_124: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g2fcf1b98555_0_124:notes"/>
          <p:cNvSpPr>
            <a:spLocks noGrp="1" noRot="1" noChangeAspect="1"/>
          </p:cNvSpPr>
          <p:nvPr>
            <p:ph type="sldImg" idx="2"/>
          </p:nvPr>
        </p:nvSpPr>
        <p:spPr>
          <a:xfrm>
            <a:off x="423863" y="1243013"/>
            <a:ext cx="59610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fbe9ec1052_0_1530: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g2fbe9ec1052_0_1530:notes"/>
          <p:cNvSpPr>
            <a:spLocks noGrp="1" noRot="1" noChangeAspect="1"/>
          </p:cNvSpPr>
          <p:nvPr>
            <p:ph type="sldImg" idx="2"/>
          </p:nvPr>
        </p:nvSpPr>
        <p:spPr>
          <a:xfrm>
            <a:off x="423863" y="1243013"/>
            <a:ext cx="59610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fd5dafcd4b_0_10: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g2fd5dafcd4b_0_10:notes"/>
          <p:cNvSpPr>
            <a:spLocks noGrp="1" noRot="1" noChangeAspect="1"/>
          </p:cNvSpPr>
          <p:nvPr>
            <p:ph type="sldImg" idx="2"/>
          </p:nvPr>
        </p:nvSpPr>
        <p:spPr>
          <a:xfrm>
            <a:off x="423863" y="1243013"/>
            <a:ext cx="59610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6: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p6: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2: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f75455da22_0_51:notes"/>
          <p:cNvSpPr>
            <a:spLocks noGrp="1" noRot="1" noChangeAspect="1"/>
          </p:cNvSpPr>
          <p:nvPr>
            <p:ph type="sldImg" idx="2"/>
          </p:nvPr>
        </p:nvSpPr>
        <p:spPr>
          <a:xfrm>
            <a:off x="92075"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2f75455da22_0_51:notes"/>
          <p:cNvSpPr txBox="1">
            <a:spLocks noGrp="1"/>
          </p:cNvSpPr>
          <p:nvPr>
            <p:ph type="body" idx="1"/>
          </p:nvPr>
        </p:nvSpPr>
        <p:spPr>
          <a:xfrm>
            <a:off x="680878" y="4721939"/>
            <a:ext cx="5447100" cy="447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fcf1b98555_0_74: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fcf1b98555_0_74:notes"/>
          <p:cNvSpPr txBox="1">
            <a:spLocks noGrp="1"/>
          </p:cNvSpPr>
          <p:nvPr>
            <p:ph type="body" idx="1"/>
          </p:nvPr>
        </p:nvSpPr>
        <p:spPr>
          <a:xfrm>
            <a:off x="680879" y="4784070"/>
            <a:ext cx="5447100" cy="3914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2fcf1b98555_0_74:notes"/>
          <p:cNvSpPr txBox="1">
            <a:spLocks noGrp="1"/>
          </p:cNvSpPr>
          <p:nvPr>
            <p:ph type="sldNum" idx="12"/>
          </p:nvPr>
        </p:nvSpPr>
        <p:spPr>
          <a:xfrm>
            <a:off x="3856737" y="9442154"/>
            <a:ext cx="29505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fbe9ec1052_0_1376: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g2fbe9ec1052_0_1376: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fbe9ec1052_0_1602: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fbe9ec1052_0_1602: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fd4941caf1_0_0: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g2fd4941caf1_0_0: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fcf1b98555_0_86:notes"/>
          <p:cNvSpPr>
            <a:spLocks noGrp="1" noRot="1" noChangeAspect="1"/>
          </p:cNvSpPr>
          <p:nvPr>
            <p:ph type="sldImg" idx="2"/>
          </p:nvPr>
        </p:nvSpPr>
        <p:spPr>
          <a:xfrm>
            <a:off x="423863" y="1243013"/>
            <a:ext cx="5961000" cy="3354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fcf1b98555_0_86:notes"/>
          <p:cNvSpPr txBox="1">
            <a:spLocks noGrp="1"/>
          </p:cNvSpPr>
          <p:nvPr>
            <p:ph type="body" idx="1"/>
          </p:nvPr>
        </p:nvSpPr>
        <p:spPr>
          <a:xfrm>
            <a:off x="680879" y="4784070"/>
            <a:ext cx="5447100" cy="3914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g2fcf1b98555_0_86:notes"/>
          <p:cNvSpPr txBox="1">
            <a:spLocks noGrp="1"/>
          </p:cNvSpPr>
          <p:nvPr>
            <p:ph type="sldNum" idx="12"/>
          </p:nvPr>
        </p:nvSpPr>
        <p:spPr>
          <a:xfrm>
            <a:off x="3856737" y="9442154"/>
            <a:ext cx="29505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fbe9ec1052_0_1456:notes"/>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2fbe9ec1052_0_1456:notes"/>
          <p:cNvSpPr>
            <a:spLocks noGrp="1" noRot="1" noChangeAspect="1"/>
          </p:cNvSpPr>
          <p:nvPr>
            <p:ph type="sldImg" idx="2"/>
          </p:nvPr>
        </p:nvSpPr>
        <p:spPr>
          <a:xfrm>
            <a:off x="423863" y="1243013"/>
            <a:ext cx="59610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1"/>
        </a:solidFill>
        <a:effectLst/>
      </p:bgPr>
    </p:bg>
    <p:spTree>
      <p:nvGrpSpPr>
        <p:cNvPr id="1" name="Shape 17"/>
        <p:cNvGrpSpPr/>
        <p:nvPr/>
      </p:nvGrpSpPr>
      <p:grpSpPr>
        <a:xfrm>
          <a:off x="0" y="0"/>
          <a:ext cx="0" cy="0"/>
          <a:chOff x="0" y="0"/>
          <a:chExt cx="0" cy="0"/>
        </a:xfrm>
      </p:grpSpPr>
      <p:sp>
        <p:nvSpPr>
          <p:cNvPr id="18" name="Google Shape;18;p8"/>
          <p:cNvSpPr/>
          <p:nvPr/>
        </p:nvSpPr>
        <p:spPr>
          <a:xfrm>
            <a:off x="-50066" y="-19739"/>
            <a:ext cx="2528797" cy="6897478"/>
          </a:xfrm>
          <a:prstGeom prst="rect">
            <a:avLst/>
          </a:prstGeom>
          <a:gradFill>
            <a:gsLst>
              <a:gs pos="0">
                <a:srgbClr val="3A85B9"/>
              </a:gs>
              <a:gs pos="61000">
                <a:srgbClr val="2B527F"/>
              </a:gs>
              <a:gs pos="87000">
                <a:srgbClr val="FEFEFE"/>
              </a:gs>
              <a:gs pos="99000">
                <a:srgbClr val="2B527F"/>
              </a:gs>
              <a:gs pos="100000">
                <a:srgbClr val="336C9C"/>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Medium"/>
              <a:ea typeface="Roboto Medium"/>
              <a:cs typeface="Roboto Medium"/>
              <a:sym typeface="Roboto Medium"/>
            </a:endParaRPr>
          </a:p>
        </p:txBody>
      </p:sp>
      <p:sp>
        <p:nvSpPr>
          <p:cNvPr id="19" name="Google Shape;1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
        <p:nvSpPr>
          <p:cNvPr id="21" name="Google Shape;21;p8"/>
          <p:cNvSpPr txBox="1">
            <a:spLocks noGrp="1"/>
          </p:cNvSpPr>
          <p:nvPr>
            <p:ph type="ctrTitle"/>
          </p:nvPr>
        </p:nvSpPr>
        <p:spPr>
          <a:xfrm>
            <a:off x="2478731" y="805326"/>
            <a:ext cx="8760438" cy="2269939"/>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2F5496"/>
              </a:buClr>
              <a:buSzPts val="3400"/>
              <a:buFont typeface="Roboto Condensed"/>
              <a:buNone/>
              <a:defRPr sz="3400" b="1" i="0">
                <a:solidFill>
                  <a:srgbClr val="2F5496"/>
                </a:solidFill>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
          <p:cNvSpPr txBox="1">
            <a:spLocks noGrp="1"/>
          </p:cNvSpPr>
          <p:nvPr>
            <p:ph type="subTitle" idx="1"/>
          </p:nvPr>
        </p:nvSpPr>
        <p:spPr>
          <a:xfrm>
            <a:off x="2478731" y="3292840"/>
            <a:ext cx="9144000" cy="25468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rgbClr val="2D5497"/>
                </a:solidFill>
                <a:latin typeface="Roboto Medium"/>
                <a:ea typeface="Roboto Medium"/>
                <a:cs typeface="Roboto Medium"/>
                <a:sym typeface="Roboto Medium"/>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3" name="Google Shape;23;p8" descr="A logo with text on it&#10;&#10;Description automatically generated"/>
          <p:cNvPicPr preferRelativeResize="0"/>
          <p:nvPr/>
        </p:nvPicPr>
        <p:blipFill rotWithShape="1">
          <a:blip r:embed="rId2">
            <a:alphaModFix/>
          </a:blip>
          <a:srcRect/>
          <a:stretch/>
        </p:blipFill>
        <p:spPr>
          <a:xfrm>
            <a:off x="9784496" y="5389675"/>
            <a:ext cx="2328862" cy="963571"/>
          </a:xfrm>
          <a:prstGeom prst="rect">
            <a:avLst/>
          </a:prstGeom>
          <a:noFill/>
          <a:ln>
            <a:noFill/>
          </a:ln>
        </p:spPr>
      </p:pic>
      <p:sp>
        <p:nvSpPr>
          <p:cNvPr id="24" name="Google Shape;24;p8"/>
          <p:cNvSpPr txBox="1">
            <a:spLocks noGrp="1"/>
          </p:cNvSpPr>
          <p:nvPr>
            <p:ph type="body" idx="2"/>
          </p:nvPr>
        </p:nvSpPr>
        <p:spPr>
          <a:xfrm>
            <a:off x="2478731" y="6052674"/>
            <a:ext cx="9144000" cy="5151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300"/>
              <a:buNone/>
              <a:defRPr sz="1300" b="1" i="1">
                <a:solidFill>
                  <a:srgbClr val="C00000"/>
                </a:solidFill>
                <a:latin typeface="Arial"/>
                <a:ea typeface="Arial"/>
                <a:cs typeface="Arial"/>
                <a:sym typeface="Aria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25" name="Google Shape;25;p8"/>
          <p:cNvPicPr preferRelativeResize="0"/>
          <p:nvPr/>
        </p:nvPicPr>
        <p:blipFill rotWithShape="1">
          <a:blip r:embed="rId3">
            <a:alphaModFix amt="20000"/>
          </a:blip>
          <a:srcRect/>
          <a:stretch/>
        </p:blipFill>
        <p:spPr>
          <a:xfrm>
            <a:off x="2478731" y="0"/>
            <a:ext cx="12575739" cy="6877739"/>
          </a:xfrm>
          <a:prstGeom prst="rect">
            <a:avLst/>
          </a:prstGeom>
          <a:noFill/>
          <a:ln>
            <a:noFill/>
          </a:ln>
          <a:effectLst>
            <a:outerShdw dist="50800" dir="300000" sx="1000" sy="1000" algn="ctr" rotWithShape="0">
              <a:schemeClr val="dk1"/>
            </a:outerShdw>
            <a:reflection endPos="0" dist="50800" dir="5400000" sy="-100000" algn="bl" rotWithShape="0"/>
          </a:effectLst>
        </p:spPr>
      </p:pic>
      <p:pic>
        <p:nvPicPr>
          <p:cNvPr id="26" name="Google Shape;26;p8" descr="A black and white map&#10;&#10;Description automatically generated"/>
          <p:cNvPicPr preferRelativeResize="0"/>
          <p:nvPr/>
        </p:nvPicPr>
        <p:blipFill rotWithShape="1">
          <a:blip r:embed="rId4">
            <a:alphaModFix/>
          </a:blip>
          <a:srcRect l="19036" r="13436"/>
          <a:stretch/>
        </p:blipFill>
        <p:spPr>
          <a:xfrm>
            <a:off x="41103" y="124906"/>
            <a:ext cx="1823455" cy="2950359"/>
          </a:xfrm>
          <a:prstGeom prst="rect">
            <a:avLst/>
          </a:prstGeom>
          <a:noFill/>
          <a:ln>
            <a:noFill/>
          </a:ln>
          <a:effectLst>
            <a:outerShdw blurRad="50800" dist="50800" dir="5400000" algn="ctr" rotWithShape="0">
              <a:srgbClr val="000000"/>
            </a:outerShdw>
          </a:effectLst>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Roboto Condensed"/>
              <a:buNone/>
              <a:defRPr sz="6000" b="1" i="0">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0" i="1">
                <a:solidFill>
                  <a:srgbClr val="888888"/>
                </a:solidFill>
                <a:latin typeface="Roboto Condensed"/>
                <a:ea typeface="Roboto Condensed"/>
                <a:cs typeface="Roboto Condensed"/>
                <a:sym typeface="Roboto Condensed"/>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0" name="Google Shape;7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838200" y="-19327"/>
            <a:ext cx="10515600" cy="110257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Roboto Condensed"/>
              <a:buNone/>
              <a:defRPr sz="3600" b="1" i="0">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b="0" i="0">
                <a:latin typeface="Roboto Condensed"/>
                <a:ea typeface="Roboto Condensed"/>
                <a:cs typeface="Roboto Condensed"/>
                <a:sym typeface="Roboto Condensed"/>
              </a:defRPr>
            </a:lvl1pPr>
            <a:lvl2pPr marL="914400" lvl="1" indent="-381000" algn="l">
              <a:lnSpc>
                <a:spcPct val="90000"/>
              </a:lnSpc>
              <a:spcBef>
                <a:spcPts val="500"/>
              </a:spcBef>
              <a:spcAft>
                <a:spcPts val="0"/>
              </a:spcAft>
              <a:buSzPts val="2400"/>
              <a:buChar char="•"/>
              <a:defRPr b="0" i="0">
                <a:latin typeface="Roboto Condensed"/>
                <a:ea typeface="Roboto Condensed"/>
                <a:cs typeface="Roboto Condensed"/>
                <a:sym typeface="Roboto Condensed"/>
              </a:defRPr>
            </a:lvl2pPr>
            <a:lvl3pPr marL="1371600" lvl="2" indent="-374650" algn="l">
              <a:lnSpc>
                <a:spcPct val="90000"/>
              </a:lnSpc>
              <a:spcBef>
                <a:spcPts val="500"/>
              </a:spcBef>
              <a:spcAft>
                <a:spcPts val="0"/>
              </a:spcAft>
              <a:buSzPts val="2300"/>
              <a:buChar char="•"/>
              <a:defRPr b="0" i="0">
                <a:latin typeface="Roboto Condensed"/>
                <a:ea typeface="Roboto Condensed"/>
                <a:cs typeface="Roboto Condensed"/>
                <a:sym typeface="Roboto Condensed"/>
              </a:defRPr>
            </a:lvl3pPr>
            <a:lvl4pPr marL="1828800" lvl="3" indent="-368300" algn="l">
              <a:lnSpc>
                <a:spcPct val="90000"/>
              </a:lnSpc>
              <a:spcBef>
                <a:spcPts val="500"/>
              </a:spcBef>
              <a:spcAft>
                <a:spcPts val="0"/>
              </a:spcAft>
              <a:buSzPts val="2200"/>
              <a:buChar char="•"/>
              <a:defRPr b="0" i="0">
                <a:latin typeface="Roboto Condensed"/>
                <a:ea typeface="Roboto Condensed"/>
                <a:cs typeface="Roboto Condensed"/>
                <a:sym typeface="Roboto Condensed"/>
              </a:defRPr>
            </a:lvl4pPr>
            <a:lvl5pPr marL="2286000" lvl="4" indent="-361950" algn="l">
              <a:lnSpc>
                <a:spcPct val="90000"/>
              </a:lnSpc>
              <a:spcBef>
                <a:spcPts val="500"/>
              </a:spcBef>
              <a:spcAft>
                <a:spcPts val="0"/>
              </a:spcAft>
              <a:buSzPts val="2100"/>
              <a:buChar char="•"/>
              <a:defRPr b="0" i="0">
                <a:latin typeface="Roboto Condensed"/>
                <a:ea typeface="Roboto Condensed"/>
                <a:cs typeface="Roboto Condensed"/>
                <a:sym typeface="Roboto Condense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b="0" i="0">
                <a:latin typeface="Roboto Condensed"/>
                <a:ea typeface="Roboto Condensed"/>
                <a:cs typeface="Roboto Condensed"/>
                <a:sym typeface="Roboto Condensed"/>
              </a:defRPr>
            </a:lvl1pPr>
            <a:lvl2pPr marL="914400" lvl="1" indent="-381000" algn="l">
              <a:lnSpc>
                <a:spcPct val="90000"/>
              </a:lnSpc>
              <a:spcBef>
                <a:spcPts val="500"/>
              </a:spcBef>
              <a:spcAft>
                <a:spcPts val="0"/>
              </a:spcAft>
              <a:buSzPts val="2400"/>
              <a:buChar char="•"/>
              <a:defRPr b="0" i="0">
                <a:latin typeface="Roboto Condensed"/>
                <a:ea typeface="Roboto Condensed"/>
                <a:cs typeface="Roboto Condensed"/>
                <a:sym typeface="Roboto Condensed"/>
              </a:defRPr>
            </a:lvl2pPr>
            <a:lvl3pPr marL="1371600" lvl="2" indent="-374650" algn="l">
              <a:lnSpc>
                <a:spcPct val="90000"/>
              </a:lnSpc>
              <a:spcBef>
                <a:spcPts val="500"/>
              </a:spcBef>
              <a:spcAft>
                <a:spcPts val="0"/>
              </a:spcAft>
              <a:buSzPts val="2300"/>
              <a:buChar char="•"/>
              <a:defRPr b="0" i="0">
                <a:latin typeface="Roboto Condensed"/>
                <a:ea typeface="Roboto Condensed"/>
                <a:cs typeface="Roboto Condensed"/>
                <a:sym typeface="Roboto Condensed"/>
              </a:defRPr>
            </a:lvl3pPr>
            <a:lvl4pPr marL="1828800" lvl="3" indent="-368300" algn="l">
              <a:lnSpc>
                <a:spcPct val="90000"/>
              </a:lnSpc>
              <a:spcBef>
                <a:spcPts val="500"/>
              </a:spcBef>
              <a:spcAft>
                <a:spcPts val="0"/>
              </a:spcAft>
              <a:buSzPts val="2200"/>
              <a:buChar char="•"/>
              <a:defRPr b="0" i="0">
                <a:latin typeface="Roboto Condensed"/>
                <a:ea typeface="Roboto Condensed"/>
                <a:cs typeface="Roboto Condensed"/>
                <a:sym typeface="Roboto Condensed"/>
              </a:defRPr>
            </a:lvl4pPr>
            <a:lvl5pPr marL="2286000" lvl="4" indent="-361950" algn="l">
              <a:lnSpc>
                <a:spcPct val="90000"/>
              </a:lnSpc>
              <a:spcBef>
                <a:spcPts val="500"/>
              </a:spcBef>
              <a:spcAft>
                <a:spcPts val="0"/>
              </a:spcAft>
              <a:buSzPts val="2100"/>
              <a:buChar char="•"/>
              <a:defRPr b="0" i="0">
                <a:latin typeface="Roboto Condensed"/>
                <a:ea typeface="Roboto Condensed"/>
                <a:cs typeface="Roboto Condensed"/>
                <a:sym typeface="Roboto Condense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839788" y="668337"/>
            <a:ext cx="10515600" cy="10223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Calibri"/>
              <a:buNone/>
              <a:defRPr sz="3600" b="1"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0" i="0">
                <a:latin typeface="Roboto Condensed"/>
                <a:ea typeface="Roboto Condensed"/>
                <a:cs typeface="Roboto Condensed"/>
                <a:sym typeface="Roboto Condensed"/>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b="0" i="0">
                <a:latin typeface="Roboto Condensed"/>
                <a:ea typeface="Roboto Condensed"/>
                <a:cs typeface="Roboto Condensed"/>
                <a:sym typeface="Roboto Condensed"/>
              </a:defRPr>
            </a:lvl1pPr>
            <a:lvl2pPr marL="914400" lvl="1" indent="-381000" algn="l">
              <a:lnSpc>
                <a:spcPct val="90000"/>
              </a:lnSpc>
              <a:spcBef>
                <a:spcPts val="500"/>
              </a:spcBef>
              <a:spcAft>
                <a:spcPts val="0"/>
              </a:spcAft>
              <a:buSzPts val="2400"/>
              <a:buChar char="•"/>
              <a:defRPr b="0" i="0">
                <a:latin typeface="Roboto Condensed"/>
                <a:ea typeface="Roboto Condensed"/>
                <a:cs typeface="Roboto Condensed"/>
                <a:sym typeface="Roboto Condensed"/>
              </a:defRPr>
            </a:lvl2pPr>
            <a:lvl3pPr marL="1371600" lvl="2" indent="-374650" algn="l">
              <a:lnSpc>
                <a:spcPct val="90000"/>
              </a:lnSpc>
              <a:spcBef>
                <a:spcPts val="500"/>
              </a:spcBef>
              <a:spcAft>
                <a:spcPts val="0"/>
              </a:spcAft>
              <a:buSzPts val="2300"/>
              <a:buChar char="•"/>
              <a:defRPr b="0" i="0">
                <a:latin typeface="Roboto Condensed"/>
                <a:ea typeface="Roboto Condensed"/>
                <a:cs typeface="Roboto Condensed"/>
                <a:sym typeface="Roboto Condensed"/>
              </a:defRPr>
            </a:lvl3pPr>
            <a:lvl4pPr marL="1828800" lvl="3" indent="-368300" algn="l">
              <a:lnSpc>
                <a:spcPct val="90000"/>
              </a:lnSpc>
              <a:spcBef>
                <a:spcPts val="500"/>
              </a:spcBef>
              <a:spcAft>
                <a:spcPts val="0"/>
              </a:spcAft>
              <a:buSzPts val="2200"/>
              <a:buChar char="•"/>
              <a:defRPr b="0" i="0">
                <a:latin typeface="Roboto Condensed"/>
                <a:ea typeface="Roboto Condensed"/>
                <a:cs typeface="Roboto Condensed"/>
                <a:sym typeface="Roboto Condensed"/>
              </a:defRPr>
            </a:lvl4pPr>
            <a:lvl5pPr marL="2286000" lvl="4" indent="-361950" algn="l">
              <a:lnSpc>
                <a:spcPct val="90000"/>
              </a:lnSpc>
              <a:spcBef>
                <a:spcPts val="500"/>
              </a:spcBef>
              <a:spcAft>
                <a:spcPts val="0"/>
              </a:spcAft>
              <a:buSzPts val="2100"/>
              <a:buChar char="•"/>
              <a:defRPr b="0" i="0">
                <a:latin typeface="Roboto Condensed"/>
                <a:ea typeface="Roboto Condensed"/>
                <a:cs typeface="Roboto Condensed"/>
                <a:sym typeface="Roboto Condense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600"/>
              <a:buNone/>
              <a:defRPr sz="2600" b="0" i="0">
                <a:latin typeface="Roboto Condensed"/>
                <a:ea typeface="Roboto Condensed"/>
                <a:cs typeface="Roboto Condensed"/>
                <a:sym typeface="Roboto Condensed"/>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b="0" i="0">
                <a:latin typeface="Roboto Condensed"/>
                <a:ea typeface="Roboto Condensed"/>
                <a:cs typeface="Roboto Condensed"/>
                <a:sym typeface="Roboto Condensed"/>
              </a:defRPr>
            </a:lvl1pPr>
            <a:lvl2pPr marL="914400" lvl="1" indent="-381000" algn="l">
              <a:lnSpc>
                <a:spcPct val="90000"/>
              </a:lnSpc>
              <a:spcBef>
                <a:spcPts val="500"/>
              </a:spcBef>
              <a:spcAft>
                <a:spcPts val="0"/>
              </a:spcAft>
              <a:buSzPts val="2400"/>
              <a:buChar char="•"/>
              <a:defRPr b="0" i="0">
                <a:latin typeface="Roboto Condensed"/>
                <a:ea typeface="Roboto Condensed"/>
                <a:cs typeface="Roboto Condensed"/>
                <a:sym typeface="Roboto Condensed"/>
              </a:defRPr>
            </a:lvl2pPr>
            <a:lvl3pPr marL="1371600" lvl="2" indent="-374650" algn="l">
              <a:lnSpc>
                <a:spcPct val="90000"/>
              </a:lnSpc>
              <a:spcBef>
                <a:spcPts val="500"/>
              </a:spcBef>
              <a:spcAft>
                <a:spcPts val="0"/>
              </a:spcAft>
              <a:buSzPts val="2300"/>
              <a:buChar char="•"/>
              <a:defRPr b="0" i="0">
                <a:latin typeface="Roboto Condensed"/>
                <a:ea typeface="Roboto Condensed"/>
                <a:cs typeface="Roboto Condensed"/>
                <a:sym typeface="Roboto Condensed"/>
              </a:defRPr>
            </a:lvl3pPr>
            <a:lvl4pPr marL="1828800" lvl="3" indent="-368300" algn="l">
              <a:lnSpc>
                <a:spcPct val="90000"/>
              </a:lnSpc>
              <a:spcBef>
                <a:spcPts val="500"/>
              </a:spcBef>
              <a:spcAft>
                <a:spcPts val="0"/>
              </a:spcAft>
              <a:buSzPts val="2200"/>
              <a:buChar char="•"/>
              <a:defRPr b="0" i="0">
                <a:latin typeface="Roboto Condensed"/>
                <a:ea typeface="Roboto Condensed"/>
                <a:cs typeface="Roboto Condensed"/>
                <a:sym typeface="Roboto Condensed"/>
              </a:defRPr>
            </a:lvl4pPr>
            <a:lvl5pPr marL="2286000" lvl="4" indent="-361950" algn="l">
              <a:lnSpc>
                <a:spcPct val="90000"/>
              </a:lnSpc>
              <a:spcBef>
                <a:spcPts val="500"/>
              </a:spcBef>
              <a:spcAft>
                <a:spcPts val="0"/>
              </a:spcAft>
              <a:buSzPts val="2100"/>
              <a:buChar char="•"/>
              <a:defRPr b="0" i="0">
                <a:latin typeface="Roboto Condensed"/>
                <a:ea typeface="Roboto Condensed"/>
                <a:cs typeface="Roboto Condensed"/>
                <a:sym typeface="Roboto Condense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838200" y="53001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Roboto Condensed"/>
              <a:buNone/>
              <a:defRPr sz="3600" b="1" i="0">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836611" y="727023"/>
            <a:ext cx="3932237" cy="1600200"/>
          </a:xfrm>
          <a:prstGeom prst="rect">
            <a:avLst/>
          </a:prstGeom>
          <a:solidFill>
            <a:srgbClr val="D8E2F3"/>
          </a:solid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3200"/>
              <a:buFont typeface="Roboto Condensed"/>
              <a:buNone/>
              <a:defRPr sz="3200" b="1" i="0">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SzPts val="2600"/>
              <a:buChar char="•"/>
              <a:defRPr sz="2600" b="0" i="0">
                <a:latin typeface="Roboto Condensed"/>
                <a:ea typeface="Roboto Condensed"/>
                <a:cs typeface="Roboto Condensed"/>
                <a:sym typeface="Roboto Condensed"/>
              </a:defRPr>
            </a:lvl1pPr>
            <a:lvl2pPr marL="914400" lvl="1" indent="-381000" algn="l">
              <a:lnSpc>
                <a:spcPct val="90000"/>
              </a:lnSpc>
              <a:spcBef>
                <a:spcPts val="500"/>
              </a:spcBef>
              <a:spcAft>
                <a:spcPts val="0"/>
              </a:spcAft>
              <a:buSzPts val="2400"/>
              <a:buChar char="•"/>
              <a:defRPr sz="2400" b="0" i="0">
                <a:latin typeface="Roboto Condensed"/>
                <a:ea typeface="Roboto Condensed"/>
                <a:cs typeface="Roboto Condensed"/>
                <a:sym typeface="Roboto Condensed"/>
              </a:defRPr>
            </a:lvl2pPr>
            <a:lvl3pPr marL="1371600" lvl="2" indent="-374650" algn="l">
              <a:lnSpc>
                <a:spcPct val="90000"/>
              </a:lnSpc>
              <a:spcBef>
                <a:spcPts val="500"/>
              </a:spcBef>
              <a:spcAft>
                <a:spcPts val="0"/>
              </a:spcAft>
              <a:buSzPts val="2300"/>
              <a:buChar char="•"/>
              <a:defRPr sz="2300" b="0" i="0">
                <a:latin typeface="Roboto Condensed"/>
                <a:ea typeface="Roboto Condensed"/>
                <a:cs typeface="Roboto Condensed"/>
                <a:sym typeface="Roboto Condensed"/>
              </a:defRPr>
            </a:lvl3pPr>
            <a:lvl4pPr marL="1828800" lvl="3" indent="-368300" algn="l">
              <a:lnSpc>
                <a:spcPct val="90000"/>
              </a:lnSpc>
              <a:spcBef>
                <a:spcPts val="500"/>
              </a:spcBef>
              <a:spcAft>
                <a:spcPts val="0"/>
              </a:spcAft>
              <a:buSzPts val="2200"/>
              <a:buChar char="•"/>
              <a:defRPr sz="2200" b="0" i="0">
                <a:latin typeface="Roboto Condensed"/>
                <a:ea typeface="Roboto Condensed"/>
                <a:cs typeface="Roboto Condensed"/>
                <a:sym typeface="Roboto Condensed"/>
              </a:defRPr>
            </a:lvl4pPr>
            <a:lvl5pPr marL="2286000" lvl="4" indent="-361950" algn="l">
              <a:lnSpc>
                <a:spcPct val="90000"/>
              </a:lnSpc>
              <a:spcBef>
                <a:spcPts val="500"/>
              </a:spcBef>
              <a:spcAft>
                <a:spcPts val="0"/>
              </a:spcAft>
              <a:buSzPts val="2100"/>
              <a:buChar char="•"/>
              <a:defRPr sz="2100" b="0" i="0">
                <a:latin typeface="Roboto Condensed"/>
                <a:ea typeface="Roboto Condensed"/>
                <a:cs typeface="Roboto Condensed"/>
                <a:sym typeface="Roboto Condensed"/>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1" name="Google Shape;91;p21"/>
          <p:cNvSpPr txBox="1">
            <a:spLocks noGrp="1"/>
          </p:cNvSpPr>
          <p:nvPr>
            <p:ph type="body" idx="2"/>
          </p:nvPr>
        </p:nvSpPr>
        <p:spPr>
          <a:xfrm>
            <a:off x="836612" y="2327223"/>
            <a:ext cx="3932237" cy="3811588"/>
          </a:xfrm>
          <a:prstGeom prst="rect">
            <a:avLst/>
          </a:prstGeom>
          <a:solidFill>
            <a:srgbClr val="D8E2F3"/>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None/>
              <a:defRPr sz="2200" b="0" i="0">
                <a:latin typeface="Roboto Condensed"/>
                <a:ea typeface="Roboto Condensed"/>
                <a:cs typeface="Roboto Condensed"/>
                <a:sym typeface="Roboto Condensed"/>
              </a:defRPr>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3"/>
        <p:cNvGrpSpPr/>
        <p:nvPr/>
      </p:nvGrpSpPr>
      <p:grpSpPr>
        <a:xfrm>
          <a:off x="0" y="0"/>
          <a:ext cx="0" cy="0"/>
          <a:chOff x="0" y="0"/>
          <a:chExt cx="0" cy="0"/>
        </a:xfrm>
      </p:grpSpPr>
      <p:sp>
        <p:nvSpPr>
          <p:cNvPr id="94" name="Google Shape;94;p22"/>
          <p:cNvSpPr txBox="1">
            <a:spLocks noGrp="1"/>
          </p:cNvSpPr>
          <p:nvPr>
            <p:ph type="title"/>
          </p:nvPr>
        </p:nvSpPr>
        <p:spPr>
          <a:xfrm>
            <a:off x="836611" y="695146"/>
            <a:ext cx="3932237" cy="1600200"/>
          </a:xfrm>
          <a:prstGeom prst="rect">
            <a:avLst/>
          </a:prstGeom>
          <a:solidFill>
            <a:srgbClr val="D8E2F3"/>
          </a:solid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3200"/>
              <a:buFont typeface="Roboto Condensed"/>
              <a:buNone/>
              <a:defRPr sz="3200" b="1" i="0">
                <a:solidFill>
                  <a:schemeClr val="accent1"/>
                </a:solidFill>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2"/>
          <p:cNvSpPr>
            <a:spLocks noGrp="1"/>
          </p:cNvSpPr>
          <p:nvPr>
            <p:ph type="pic" idx="2"/>
          </p:nvPr>
        </p:nvSpPr>
        <p:spPr>
          <a:xfrm>
            <a:off x="5183188" y="987425"/>
            <a:ext cx="6172200" cy="4873625"/>
          </a:xfrm>
          <a:prstGeom prst="rect">
            <a:avLst/>
          </a:prstGeom>
          <a:noFill/>
          <a:ln>
            <a:noFill/>
          </a:ln>
        </p:spPr>
      </p:sp>
      <p:sp>
        <p:nvSpPr>
          <p:cNvPr id="96" name="Google Shape;96;p22"/>
          <p:cNvSpPr txBox="1">
            <a:spLocks noGrp="1"/>
          </p:cNvSpPr>
          <p:nvPr>
            <p:ph type="body" idx="1"/>
          </p:nvPr>
        </p:nvSpPr>
        <p:spPr>
          <a:xfrm>
            <a:off x="836612" y="2351266"/>
            <a:ext cx="3932237" cy="3811588"/>
          </a:xfrm>
          <a:prstGeom prst="rect">
            <a:avLst/>
          </a:prstGeom>
          <a:solidFill>
            <a:srgbClr val="D8E2F3"/>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sz="1800" b="0" i="0">
                <a:latin typeface="Roboto Condensed"/>
                <a:ea typeface="Roboto Condensed"/>
                <a:cs typeface="Roboto Condensed"/>
                <a:sym typeface="Roboto Condensed"/>
              </a:defRPr>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7" name="Google Shape;9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838200" y="-19327"/>
            <a:ext cx="10515600" cy="110257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000"/>
              <a:buFont typeface="Roboto Condensed"/>
              <a:buNone/>
              <a:defRPr b="0" i="0">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3"/>
          <p:cNvSpPr txBox="1">
            <a:spLocks noGrp="1"/>
          </p:cNvSpPr>
          <p:nvPr>
            <p:ph type="body" idx="1"/>
          </p:nvPr>
        </p:nvSpPr>
        <p:spPr>
          <a:xfrm rot="5400000">
            <a:off x="3710609" y="-1480930"/>
            <a:ext cx="4770783" cy="10515600"/>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b="0" i="0">
                <a:latin typeface="Roboto Condensed"/>
                <a:ea typeface="Roboto Condensed"/>
                <a:cs typeface="Roboto Condensed"/>
                <a:sym typeface="Roboto Condensed"/>
              </a:defRPr>
            </a:lvl1pPr>
            <a:lvl2pPr marL="914400" lvl="1" indent="-381000" algn="l">
              <a:lnSpc>
                <a:spcPct val="90000"/>
              </a:lnSpc>
              <a:spcBef>
                <a:spcPts val="500"/>
              </a:spcBef>
              <a:spcAft>
                <a:spcPts val="0"/>
              </a:spcAft>
              <a:buSzPts val="2400"/>
              <a:buChar char="•"/>
              <a:defRPr b="0" i="0">
                <a:latin typeface="Roboto Condensed"/>
                <a:ea typeface="Roboto Condensed"/>
                <a:cs typeface="Roboto Condensed"/>
                <a:sym typeface="Roboto Condensed"/>
              </a:defRPr>
            </a:lvl2pPr>
            <a:lvl3pPr marL="1371600" lvl="2" indent="-374650" algn="l">
              <a:lnSpc>
                <a:spcPct val="90000"/>
              </a:lnSpc>
              <a:spcBef>
                <a:spcPts val="500"/>
              </a:spcBef>
              <a:spcAft>
                <a:spcPts val="0"/>
              </a:spcAft>
              <a:buSzPts val="2300"/>
              <a:buChar char="•"/>
              <a:defRPr b="0" i="0">
                <a:latin typeface="Roboto Condensed"/>
                <a:ea typeface="Roboto Condensed"/>
                <a:cs typeface="Roboto Condensed"/>
                <a:sym typeface="Roboto Condensed"/>
              </a:defRPr>
            </a:lvl3pPr>
            <a:lvl4pPr marL="1828800" lvl="3" indent="-368300" algn="l">
              <a:lnSpc>
                <a:spcPct val="90000"/>
              </a:lnSpc>
              <a:spcBef>
                <a:spcPts val="500"/>
              </a:spcBef>
              <a:spcAft>
                <a:spcPts val="0"/>
              </a:spcAft>
              <a:buSzPts val="2200"/>
              <a:buChar char="•"/>
              <a:defRPr b="0" i="0">
                <a:latin typeface="Roboto Condensed"/>
                <a:ea typeface="Roboto Condensed"/>
                <a:cs typeface="Roboto Condensed"/>
                <a:sym typeface="Roboto Condensed"/>
              </a:defRPr>
            </a:lvl4pPr>
            <a:lvl5pPr marL="2286000" lvl="4" indent="-361950" algn="l">
              <a:lnSpc>
                <a:spcPct val="90000"/>
              </a:lnSpc>
              <a:spcBef>
                <a:spcPts val="500"/>
              </a:spcBef>
              <a:spcAft>
                <a:spcPts val="0"/>
              </a:spcAft>
              <a:buSzPts val="2100"/>
              <a:buChar char="•"/>
              <a:defRPr b="0" i="0">
                <a:latin typeface="Roboto Condensed"/>
                <a:ea typeface="Roboto Condensed"/>
                <a:cs typeface="Roboto Condensed"/>
                <a:sym typeface="Roboto Condense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4"/>
        <p:cNvGrpSpPr/>
        <p:nvPr/>
      </p:nvGrpSpPr>
      <p:grpSpPr>
        <a:xfrm>
          <a:off x="0" y="0"/>
          <a:ext cx="0" cy="0"/>
          <a:chOff x="0" y="0"/>
          <a:chExt cx="0" cy="0"/>
        </a:xfrm>
      </p:grpSpPr>
      <p:sp>
        <p:nvSpPr>
          <p:cNvPr id="105" name="Google Shape;105;p24"/>
          <p:cNvSpPr txBox="1">
            <a:spLocks noGrp="1"/>
          </p:cNvSpPr>
          <p:nvPr>
            <p:ph type="title"/>
          </p:nvPr>
        </p:nvSpPr>
        <p:spPr>
          <a:xfrm rot="5400000">
            <a:off x="7133431" y="2114550"/>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000"/>
              <a:buFont typeface="Roboto Condensed"/>
              <a:buNone/>
              <a:defRPr b="1" i="0">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4"/>
          <p:cNvSpPr txBox="1">
            <a:spLocks noGrp="1"/>
          </p:cNvSpPr>
          <p:nvPr>
            <p:ph type="body" idx="1"/>
          </p:nvPr>
        </p:nvSpPr>
        <p:spPr>
          <a:xfrm rot="5400000">
            <a:off x="1878409" y="-517128"/>
            <a:ext cx="5653882" cy="7734300"/>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b="0" i="0">
                <a:latin typeface="Roboto Condensed"/>
                <a:ea typeface="Roboto Condensed"/>
                <a:cs typeface="Roboto Condensed"/>
                <a:sym typeface="Roboto Condensed"/>
              </a:defRPr>
            </a:lvl1pPr>
            <a:lvl2pPr marL="914400" lvl="1" indent="-381000" algn="l">
              <a:lnSpc>
                <a:spcPct val="90000"/>
              </a:lnSpc>
              <a:spcBef>
                <a:spcPts val="500"/>
              </a:spcBef>
              <a:spcAft>
                <a:spcPts val="0"/>
              </a:spcAft>
              <a:buSzPts val="2400"/>
              <a:buChar char="•"/>
              <a:defRPr b="0" i="0">
                <a:latin typeface="Roboto Condensed"/>
                <a:ea typeface="Roboto Condensed"/>
                <a:cs typeface="Roboto Condensed"/>
                <a:sym typeface="Roboto Condensed"/>
              </a:defRPr>
            </a:lvl2pPr>
            <a:lvl3pPr marL="1371600" lvl="2" indent="-374650" algn="l">
              <a:lnSpc>
                <a:spcPct val="90000"/>
              </a:lnSpc>
              <a:spcBef>
                <a:spcPts val="500"/>
              </a:spcBef>
              <a:spcAft>
                <a:spcPts val="0"/>
              </a:spcAft>
              <a:buSzPts val="2300"/>
              <a:buChar char="•"/>
              <a:defRPr b="0" i="0">
                <a:latin typeface="Roboto Condensed"/>
                <a:ea typeface="Roboto Condensed"/>
                <a:cs typeface="Roboto Condensed"/>
                <a:sym typeface="Roboto Condensed"/>
              </a:defRPr>
            </a:lvl3pPr>
            <a:lvl4pPr marL="1828800" lvl="3" indent="-368300" algn="l">
              <a:lnSpc>
                <a:spcPct val="90000"/>
              </a:lnSpc>
              <a:spcBef>
                <a:spcPts val="500"/>
              </a:spcBef>
              <a:spcAft>
                <a:spcPts val="0"/>
              </a:spcAft>
              <a:buSzPts val="2200"/>
              <a:buChar char="•"/>
              <a:defRPr b="0" i="0">
                <a:latin typeface="Roboto Condensed"/>
                <a:ea typeface="Roboto Condensed"/>
                <a:cs typeface="Roboto Condensed"/>
                <a:sym typeface="Roboto Condensed"/>
              </a:defRPr>
            </a:lvl4pPr>
            <a:lvl5pPr marL="2286000" lvl="4" indent="-361950" algn="l">
              <a:lnSpc>
                <a:spcPct val="90000"/>
              </a:lnSpc>
              <a:spcBef>
                <a:spcPts val="500"/>
              </a:spcBef>
              <a:spcAft>
                <a:spcPts val="0"/>
              </a:spcAft>
              <a:buSzPts val="2100"/>
              <a:buChar char="•"/>
              <a:defRPr b="0" i="0">
                <a:latin typeface="Roboto Condensed"/>
                <a:ea typeface="Roboto Condensed"/>
                <a:cs typeface="Roboto Condensed"/>
                <a:sym typeface="Roboto Condense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g2f520e99694_0_805"/>
          <p:cNvSpPr txBox="1">
            <a:spLocks noGrp="1"/>
          </p:cNvSpPr>
          <p:nvPr>
            <p:ph type="title"/>
          </p:nvPr>
        </p:nvSpPr>
        <p:spPr>
          <a:xfrm>
            <a:off x="415627" y="593367"/>
            <a:ext cx="11361600" cy="763200"/>
          </a:xfrm>
          <a:prstGeom prst="rect">
            <a:avLst/>
          </a:prstGeom>
          <a:noFill/>
          <a:ln>
            <a:noFill/>
          </a:ln>
        </p:spPr>
        <p:txBody>
          <a:bodyPr spcFirstLastPara="1" wrap="square" lIns="124375" tIns="124375" rIns="124375" bIns="124375" anchor="t" anchorCtr="0">
            <a:noAutofit/>
          </a:bodyPr>
          <a:lstStyle>
            <a:lvl1pPr lvl="0" algn="l" rtl="0">
              <a:lnSpc>
                <a:spcPct val="90000"/>
              </a:lnSpc>
              <a:spcBef>
                <a:spcPts val="0"/>
              </a:spcBef>
              <a:spcAft>
                <a:spcPts val="0"/>
              </a:spcAft>
              <a:buClr>
                <a:schemeClr val="dk1"/>
              </a:buClr>
              <a:buSzPts val="3700"/>
              <a:buFont typeface="Calibri"/>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10" name="Google Shape;110;g2f520e99694_0_805"/>
          <p:cNvSpPr txBox="1">
            <a:spLocks noGrp="1"/>
          </p:cNvSpPr>
          <p:nvPr>
            <p:ph type="body" idx="1"/>
          </p:nvPr>
        </p:nvSpPr>
        <p:spPr>
          <a:xfrm>
            <a:off x="415627" y="1536633"/>
            <a:ext cx="11361600" cy="4555200"/>
          </a:xfrm>
          <a:prstGeom prst="rect">
            <a:avLst/>
          </a:prstGeom>
          <a:noFill/>
          <a:ln>
            <a:noFill/>
          </a:ln>
        </p:spPr>
        <p:txBody>
          <a:bodyPr spcFirstLastPara="1" wrap="square" lIns="124375" tIns="124375" rIns="124375" bIns="124375" anchor="t" anchorCtr="0">
            <a:noAutofit/>
          </a:bodyPr>
          <a:lstStyle>
            <a:lvl1pPr marL="457200" lvl="0" indent="-381000" algn="l" rtl="0">
              <a:lnSpc>
                <a:spcPct val="90000"/>
              </a:lnSpc>
              <a:spcBef>
                <a:spcPts val="0"/>
              </a:spcBef>
              <a:spcAft>
                <a:spcPts val="0"/>
              </a:spcAft>
              <a:buClr>
                <a:schemeClr val="dk1"/>
              </a:buClr>
              <a:buSzPts val="2400"/>
              <a:buChar char="●"/>
              <a:defRPr/>
            </a:lvl1pPr>
            <a:lvl2pPr marL="914400" lvl="1" indent="-355600" algn="l" rtl="0">
              <a:lnSpc>
                <a:spcPct val="90000"/>
              </a:lnSpc>
              <a:spcBef>
                <a:spcPts val="2100"/>
              </a:spcBef>
              <a:spcAft>
                <a:spcPts val="0"/>
              </a:spcAft>
              <a:buClr>
                <a:schemeClr val="dk1"/>
              </a:buClr>
              <a:buSzPts val="2000"/>
              <a:buChar char="○"/>
              <a:defRPr/>
            </a:lvl2pPr>
            <a:lvl3pPr marL="1371600" lvl="2" indent="-355600" algn="l" rtl="0">
              <a:lnSpc>
                <a:spcPct val="90000"/>
              </a:lnSpc>
              <a:spcBef>
                <a:spcPts val="2100"/>
              </a:spcBef>
              <a:spcAft>
                <a:spcPts val="0"/>
              </a:spcAft>
              <a:buClr>
                <a:schemeClr val="dk1"/>
              </a:buClr>
              <a:buSzPts val="2000"/>
              <a:buChar char="■"/>
              <a:defRPr/>
            </a:lvl3pPr>
            <a:lvl4pPr marL="1828800" lvl="3" indent="-355600" algn="l" rtl="0">
              <a:lnSpc>
                <a:spcPct val="90000"/>
              </a:lnSpc>
              <a:spcBef>
                <a:spcPts val="2100"/>
              </a:spcBef>
              <a:spcAft>
                <a:spcPts val="0"/>
              </a:spcAft>
              <a:buClr>
                <a:schemeClr val="dk1"/>
              </a:buClr>
              <a:buSzPts val="2000"/>
              <a:buChar char="●"/>
              <a:defRPr/>
            </a:lvl4pPr>
            <a:lvl5pPr marL="2286000" lvl="4" indent="-355600" algn="l" rtl="0">
              <a:lnSpc>
                <a:spcPct val="90000"/>
              </a:lnSpc>
              <a:spcBef>
                <a:spcPts val="2100"/>
              </a:spcBef>
              <a:spcAft>
                <a:spcPts val="0"/>
              </a:spcAft>
              <a:buClr>
                <a:schemeClr val="dk1"/>
              </a:buClr>
              <a:buSzPts val="2000"/>
              <a:buChar char="○"/>
              <a:defRPr/>
            </a:lvl5pPr>
            <a:lvl6pPr marL="2743200" lvl="5" indent="-355600" algn="l" rtl="0">
              <a:lnSpc>
                <a:spcPct val="90000"/>
              </a:lnSpc>
              <a:spcBef>
                <a:spcPts val="2100"/>
              </a:spcBef>
              <a:spcAft>
                <a:spcPts val="0"/>
              </a:spcAft>
              <a:buClr>
                <a:schemeClr val="dk1"/>
              </a:buClr>
              <a:buSzPts val="2000"/>
              <a:buChar char="■"/>
              <a:defRPr/>
            </a:lvl6pPr>
            <a:lvl7pPr marL="3200400" lvl="6" indent="-355600" algn="l" rtl="0">
              <a:lnSpc>
                <a:spcPct val="90000"/>
              </a:lnSpc>
              <a:spcBef>
                <a:spcPts val="2100"/>
              </a:spcBef>
              <a:spcAft>
                <a:spcPts val="0"/>
              </a:spcAft>
              <a:buClr>
                <a:schemeClr val="dk1"/>
              </a:buClr>
              <a:buSzPts val="2000"/>
              <a:buChar char="●"/>
              <a:defRPr/>
            </a:lvl7pPr>
            <a:lvl8pPr marL="3657600" lvl="7" indent="-355600" algn="l" rtl="0">
              <a:lnSpc>
                <a:spcPct val="90000"/>
              </a:lnSpc>
              <a:spcBef>
                <a:spcPts val="2100"/>
              </a:spcBef>
              <a:spcAft>
                <a:spcPts val="0"/>
              </a:spcAft>
              <a:buClr>
                <a:schemeClr val="dk1"/>
              </a:buClr>
              <a:buSzPts val="2000"/>
              <a:buChar char="○"/>
              <a:defRPr/>
            </a:lvl8pPr>
            <a:lvl9pPr marL="4114800" lvl="8" indent="-355600" algn="l" rtl="0">
              <a:lnSpc>
                <a:spcPct val="90000"/>
              </a:lnSpc>
              <a:spcBef>
                <a:spcPts val="2100"/>
              </a:spcBef>
              <a:spcAft>
                <a:spcPts val="2100"/>
              </a:spcAft>
              <a:buClr>
                <a:schemeClr val="dk1"/>
              </a:buClr>
              <a:buSzPts val="2000"/>
              <a:buChar char="■"/>
              <a:defRPr/>
            </a:lvl9pPr>
          </a:lstStyle>
          <a:p>
            <a:endParaRPr/>
          </a:p>
        </p:txBody>
      </p:sp>
      <p:sp>
        <p:nvSpPr>
          <p:cNvPr id="111" name="Google Shape;111;g2f520e99694_0_805"/>
          <p:cNvSpPr txBox="1">
            <a:spLocks noGrp="1"/>
          </p:cNvSpPr>
          <p:nvPr>
            <p:ph type="sldNum" idx="12"/>
          </p:nvPr>
        </p:nvSpPr>
        <p:spPr>
          <a:xfrm>
            <a:off x="11297341" y="6217621"/>
            <a:ext cx="731700" cy="524700"/>
          </a:xfrm>
          <a:prstGeom prst="rect">
            <a:avLst/>
          </a:prstGeom>
          <a:noFill/>
          <a:ln>
            <a:noFill/>
          </a:ln>
        </p:spPr>
        <p:txBody>
          <a:bodyPr spcFirstLastPara="1" wrap="square" lIns="124375" tIns="124375" rIns="124375" bIns="124375" anchor="ctr" anchorCtr="0">
            <a:noAutofit/>
          </a:bodyPr>
          <a:lstStyle>
            <a:lvl1pPr marL="0" marR="0" lvl="0" indent="0" algn="r" rtl="0">
              <a:lnSpc>
                <a:spcPct val="100000"/>
              </a:lnSpc>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 1: Titre et contenu" type="obj">
  <p:cSld name="OBJECT">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8200" y="-13252"/>
            <a:ext cx="10515600" cy="112463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472C4"/>
              </a:buClr>
              <a:buSzPts val="3600"/>
              <a:buFont typeface="Roboto Condensed"/>
              <a:buNone/>
              <a:defRPr sz="3600" b="1" i="0">
                <a:solidFill>
                  <a:srgbClr val="4472C4"/>
                </a:solidFill>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8200" y="1484243"/>
            <a:ext cx="10515600" cy="4750776"/>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b="0" i="0">
                <a:latin typeface="Roboto Condensed"/>
                <a:ea typeface="Roboto Condensed"/>
                <a:cs typeface="Roboto Condensed"/>
                <a:sym typeface="Roboto Condensed"/>
              </a:defRPr>
            </a:lvl1pPr>
            <a:lvl2pPr marL="914400" lvl="1" indent="-381000" algn="l">
              <a:lnSpc>
                <a:spcPct val="90000"/>
              </a:lnSpc>
              <a:spcBef>
                <a:spcPts val="500"/>
              </a:spcBef>
              <a:spcAft>
                <a:spcPts val="0"/>
              </a:spcAft>
              <a:buSzPts val="2400"/>
              <a:buChar char="•"/>
              <a:defRPr b="0" i="0">
                <a:latin typeface="Roboto Condensed"/>
                <a:ea typeface="Roboto Condensed"/>
                <a:cs typeface="Roboto Condensed"/>
                <a:sym typeface="Roboto Condensed"/>
              </a:defRPr>
            </a:lvl2pPr>
            <a:lvl3pPr marL="1371600" lvl="2" indent="-374650" algn="l">
              <a:lnSpc>
                <a:spcPct val="90000"/>
              </a:lnSpc>
              <a:spcBef>
                <a:spcPts val="500"/>
              </a:spcBef>
              <a:spcAft>
                <a:spcPts val="0"/>
              </a:spcAft>
              <a:buSzPts val="2300"/>
              <a:buChar char="•"/>
              <a:defRPr b="0" i="0">
                <a:latin typeface="Roboto Condensed"/>
                <a:ea typeface="Roboto Condensed"/>
                <a:cs typeface="Roboto Condensed"/>
                <a:sym typeface="Roboto Condensed"/>
              </a:defRPr>
            </a:lvl3pPr>
            <a:lvl4pPr marL="1828800" lvl="3" indent="-368300" algn="l">
              <a:lnSpc>
                <a:spcPct val="90000"/>
              </a:lnSpc>
              <a:spcBef>
                <a:spcPts val="500"/>
              </a:spcBef>
              <a:spcAft>
                <a:spcPts val="0"/>
              </a:spcAft>
              <a:buSzPts val="2200"/>
              <a:buChar char="•"/>
              <a:defRPr b="0" i="0">
                <a:latin typeface="Roboto Condensed"/>
                <a:ea typeface="Roboto Condensed"/>
                <a:cs typeface="Roboto Condensed"/>
                <a:sym typeface="Roboto Condensed"/>
              </a:defRPr>
            </a:lvl4pPr>
            <a:lvl5pPr marL="2286000" lvl="4" indent="-228600" algn="l">
              <a:lnSpc>
                <a:spcPct val="90000"/>
              </a:lnSpc>
              <a:spcBef>
                <a:spcPts val="500"/>
              </a:spcBef>
              <a:spcAft>
                <a:spcPts val="0"/>
              </a:spcAft>
              <a:buSzPts val="2100"/>
              <a:buNone/>
              <a:defRPr b="0" i="0">
                <a:latin typeface="Roboto Condensed"/>
                <a:ea typeface="Roboto Condensed"/>
                <a:cs typeface="Roboto Condensed"/>
                <a:sym typeface="Roboto Condense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 2: Titre et contenu">
  <p:cSld name="Diapo 2: Titre et contenu">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838200" y="3568"/>
            <a:ext cx="10515600" cy="11210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472C4"/>
              </a:buClr>
              <a:buSzPts val="3600"/>
              <a:buFont typeface="Roboto Condensed"/>
              <a:buNone/>
              <a:defRPr sz="3600" b="1" i="0">
                <a:solidFill>
                  <a:srgbClr val="4472C4"/>
                </a:solidFill>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0"/>
          <p:cNvSpPr txBox="1">
            <a:spLocks noGrp="1"/>
          </p:cNvSpPr>
          <p:nvPr>
            <p:ph type="body" idx="1"/>
          </p:nvPr>
        </p:nvSpPr>
        <p:spPr>
          <a:xfrm>
            <a:off x="838200" y="1457739"/>
            <a:ext cx="10515600" cy="4748252"/>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b="0" i="0">
                <a:latin typeface="Roboto Condensed"/>
                <a:ea typeface="Roboto Condensed"/>
                <a:cs typeface="Roboto Condensed"/>
                <a:sym typeface="Roboto Condensed"/>
              </a:defRPr>
            </a:lvl1pPr>
            <a:lvl2pPr marL="914400" lvl="1" indent="-381000" algn="l">
              <a:lnSpc>
                <a:spcPct val="90000"/>
              </a:lnSpc>
              <a:spcBef>
                <a:spcPts val="500"/>
              </a:spcBef>
              <a:spcAft>
                <a:spcPts val="0"/>
              </a:spcAft>
              <a:buSzPts val="2400"/>
              <a:buChar char="•"/>
              <a:defRPr b="0" i="0">
                <a:latin typeface="Roboto Condensed"/>
                <a:ea typeface="Roboto Condensed"/>
                <a:cs typeface="Roboto Condensed"/>
                <a:sym typeface="Roboto Condensed"/>
              </a:defRPr>
            </a:lvl2pPr>
            <a:lvl3pPr marL="1371600" lvl="2" indent="-374650" algn="l">
              <a:lnSpc>
                <a:spcPct val="90000"/>
              </a:lnSpc>
              <a:spcBef>
                <a:spcPts val="500"/>
              </a:spcBef>
              <a:spcAft>
                <a:spcPts val="0"/>
              </a:spcAft>
              <a:buSzPts val="2300"/>
              <a:buChar char="•"/>
              <a:defRPr b="0" i="0">
                <a:latin typeface="Roboto Condensed"/>
                <a:ea typeface="Roboto Condensed"/>
                <a:cs typeface="Roboto Condensed"/>
                <a:sym typeface="Roboto Condensed"/>
              </a:defRPr>
            </a:lvl3pPr>
            <a:lvl4pPr marL="1828800" lvl="3" indent="-368300" algn="l">
              <a:lnSpc>
                <a:spcPct val="90000"/>
              </a:lnSpc>
              <a:spcBef>
                <a:spcPts val="500"/>
              </a:spcBef>
              <a:spcAft>
                <a:spcPts val="0"/>
              </a:spcAft>
              <a:buSzPts val="2200"/>
              <a:buChar char="•"/>
              <a:defRPr b="0" i="0">
                <a:latin typeface="Roboto Condensed"/>
                <a:ea typeface="Roboto Condensed"/>
                <a:cs typeface="Roboto Condensed"/>
                <a:sym typeface="Roboto Condensed"/>
              </a:defRPr>
            </a:lvl4pPr>
            <a:lvl5pPr marL="2286000" lvl="4" indent="-228600" algn="l">
              <a:lnSpc>
                <a:spcPct val="90000"/>
              </a:lnSpc>
              <a:spcBef>
                <a:spcPts val="500"/>
              </a:spcBef>
              <a:spcAft>
                <a:spcPts val="0"/>
              </a:spcAft>
              <a:buSzPts val="2100"/>
              <a:buNone/>
              <a:defRPr b="0" i="0">
                <a:latin typeface="Roboto Condensed"/>
                <a:ea typeface="Roboto Condensed"/>
                <a:cs typeface="Roboto Condensed"/>
                <a:sym typeface="Roboto Condense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 3: Titre et contenu">
  <p:cSld name="Diapo 3: Titre et contenu">
    <p:spTree>
      <p:nvGrpSpPr>
        <p:cNvPr id="1" name="Shape 35"/>
        <p:cNvGrpSpPr/>
        <p:nvPr/>
      </p:nvGrpSpPr>
      <p:grpSpPr>
        <a:xfrm>
          <a:off x="0" y="0"/>
          <a:ext cx="0" cy="0"/>
          <a:chOff x="0" y="0"/>
          <a:chExt cx="0" cy="0"/>
        </a:xfrm>
      </p:grpSpPr>
      <p:sp>
        <p:nvSpPr>
          <p:cNvPr id="36" name="Google Shape;36;p11"/>
          <p:cNvSpPr txBox="1">
            <a:spLocks noGrp="1"/>
          </p:cNvSpPr>
          <p:nvPr>
            <p:ph type="title"/>
          </p:nvPr>
        </p:nvSpPr>
        <p:spPr>
          <a:xfrm>
            <a:off x="838200" y="0"/>
            <a:ext cx="10515600" cy="11210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472C4"/>
              </a:buClr>
              <a:buSzPts val="3600"/>
              <a:buFont typeface="Roboto Condensed"/>
              <a:buNone/>
              <a:defRPr sz="3600" b="1" i="0">
                <a:solidFill>
                  <a:srgbClr val="4472C4"/>
                </a:solidFill>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1"/>
          <p:cNvSpPr txBox="1">
            <a:spLocks noGrp="1"/>
          </p:cNvSpPr>
          <p:nvPr>
            <p:ph type="body" idx="1"/>
          </p:nvPr>
        </p:nvSpPr>
        <p:spPr>
          <a:xfrm>
            <a:off x="838200" y="1444487"/>
            <a:ext cx="10515600" cy="4761504"/>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b="0" i="0">
                <a:latin typeface="Roboto Condensed"/>
                <a:ea typeface="Roboto Condensed"/>
                <a:cs typeface="Roboto Condensed"/>
                <a:sym typeface="Roboto Condensed"/>
              </a:defRPr>
            </a:lvl1pPr>
            <a:lvl2pPr marL="914400" lvl="1" indent="-381000" algn="l">
              <a:lnSpc>
                <a:spcPct val="90000"/>
              </a:lnSpc>
              <a:spcBef>
                <a:spcPts val="500"/>
              </a:spcBef>
              <a:spcAft>
                <a:spcPts val="0"/>
              </a:spcAft>
              <a:buSzPts val="2400"/>
              <a:buChar char="•"/>
              <a:defRPr b="0" i="0">
                <a:latin typeface="Roboto Condensed"/>
                <a:ea typeface="Roboto Condensed"/>
                <a:cs typeface="Roboto Condensed"/>
                <a:sym typeface="Roboto Condensed"/>
              </a:defRPr>
            </a:lvl2pPr>
            <a:lvl3pPr marL="1371600" lvl="2" indent="-374650" algn="l">
              <a:lnSpc>
                <a:spcPct val="90000"/>
              </a:lnSpc>
              <a:spcBef>
                <a:spcPts val="500"/>
              </a:spcBef>
              <a:spcAft>
                <a:spcPts val="0"/>
              </a:spcAft>
              <a:buSzPts val="2300"/>
              <a:buChar char="•"/>
              <a:defRPr b="0" i="0">
                <a:latin typeface="Roboto Condensed"/>
                <a:ea typeface="Roboto Condensed"/>
                <a:cs typeface="Roboto Condensed"/>
                <a:sym typeface="Roboto Condensed"/>
              </a:defRPr>
            </a:lvl3pPr>
            <a:lvl4pPr marL="1828800" lvl="3" indent="-368300" algn="l">
              <a:lnSpc>
                <a:spcPct val="90000"/>
              </a:lnSpc>
              <a:spcBef>
                <a:spcPts val="500"/>
              </a:spcBef>
              <a:spcAft>
                <a:spcPts val="0"/>
              </a:spcAft>
              <a:buSzPts val="2200"/>
              <a:buChar char="•"/>
              <a:defRPr b="0" i="0">
                <a:latin typeface="Roboto Condensed"/>
                <a:ea typeface="Roboto Condensed"/>
                <a:cs typeface="Roboto Condensed"/>
                <a:sym typeface="Roboto Condensed"/>
              </a:defRPr>
            </a:lvl4pPr>
            <a:lvl5pPr marL="2286000" lvl="4" indent="-361950" algn="l">
              <a:lnSpc>
                <a:spcPct val="90000"/>
              </a:lnSpc>
              <a:spcBef>
                <a:spcPts val="500"/>
              </a:spcBef>
              <a:spcAft>
                <a:spcPts val="0"/>
              </a:spcAft>
              <a:buSzPts val="2100"/>
              <a:buChar char="•"/>
              <a:defRPr b="0" i="0">
                <a:latin typeface="Roboto Condensed"/>
                <a:ea typeface="Roboto Condensed"/>
                <a:cs typeface="Roboto Condensed"/>
                <a:sym typeface="Roboto Condense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apo 4: Titre et contenu">
  <p:cSld name="Diapo 4: Titre et contenu">
    <p:spTree>
      <p:nvGrpSpPr>
        <p:cNvPr id="1" name="Shape 39"/>
        <p:cNvGrpSpPr/>
        <p:nvPr/>
      </p:nvGrpSpPr>
      <p:grpSpPr>
        <a:xfrm>
          <a:off x="0" y="0"/>
          <a:ext cx="0" cy="0"/>
          <a:chOff x="0" y="0"/>
          <a:chExt cx="0" cy="0"/>
        </a:xfrm>
      </p:grpSpPr>
      <p:sp>
        <p:nvSpPr>
          <p:cNvPr id="40" name="Google Shape;40;p12"/>
          <p:cNvSpPr txBox="1">
            <a:spLocks noGrp="1"/>
          </p:cNvSpPr>
          <p:nvPr>
            <p:ph type="title"/>
          </p:nvPr>
        </p:nvSpPr>
        <p:spPr>
          <a:xfrm>
            <a:off x="838200" y="-10946"/>
            <a:ext cx="10515600" cy="11210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472C4"/>
              </a:buClr>
              <a:buSzPts val="3600"/>
              <a:buFont typeface="Roboto Condensed"/>
              <a:buNone/>
              <a:defRPr sz="3600" b="1" i="0">
                <a:solidFill>
                  <a:srgbClr val="4472C4"/>
                </a:solidFill>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2"/>
          <p:cNvSpPr txBox="1">
            <a:spLocks noGrp="1"/>
          </p:cNvSpPr>
          <p:nvPr>
            <p:ph type="body" idx="1"/>
          </p:nvPr>
        </p:nvSpPr>
        <p:spPr>
          <a:xfrm>
            <a:off x="838200" y="1338470"/>
            <a:ext cx="10515600" cy="4853007"/>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b="0" i="0">
                <a:latin typeface="Roboto Condensed"/>
                <a:ea typeface="Roboto Condensed"/>
                <a:cs typeface="Roboto Condensed"/>
                <a:sym typeface="Roboto Condensed"/>
              </a:defRPr>
            </a:lvl1pPr>
            <a:lvl2pPr marL="914400" lvl="1" indent="-381000" algn="l">
              <a:lnSpc>
                <a:spcPct val="90000"/>
              </a:lnSpc>
              <a:spcBef>
                <a:spcPts val="500"/>
              </a:spcBef>
              <a:spcAft>
                <a:spcPts val="0"/>
              </a:spcAft>
              <a:buSzPts val="2400"/>
              <a:buChar char="•"/>
              <a:defRPr b="0" i="0">
                <a:latin typeface="Roboto Condensed"/>
                <a:ea typeface="Roboto Condensed"/>
                <a:cs typeface="Roboto Condensed"/>
                <a:sym typeface="Roboto Condensed"/>
              </a:defRPr>
            </a:lvl2pPr>
            <a:lvl3pPr marL="1371600" lvl="2" indent="-374650" algn="l">
              <a:lnSpc>
                <a:spcPct val="90000"/>
              </a:lnSpc>
              <a:spcBef>
                <a:spcPts val="500"/>
              </a:spcBef>
              <a:spcAft>
                <a:spcPts val="0"/>
              </a:spcAft>
              <a:buSzPts val="2300"/>
              <a:buChar char="•"/>
              <a:defRPr b="0" i="0">
                <a:latin typeface="Roboto Condensed"/>
                <a:ea typeface="Roboto Condensed"/>
                <a:cs typeface="Roboto Condensed"/>
                <a:sym typeface="Roboto Condensed"/>
              </a:defRPr>
            </a:lvl3pPr>
            <a:lvl4pPr marL="1828800" lvl="3" indent="-368300" algn="l">
              <a:lnSpc>
                <a:spcPct val="90000"/>
              </a:lnSpc>
              <a:spcBef>
                <a:spcPts val="500"/>
              </a:spcBef>
              <a:spcAft>
                <a:spcPts val="0"/>
              </a:spcAft>
              <a:buSzPts val="2200"/>
              <a:buChar char="•"/>
              <a:defRPr b="0" i="0">
                <a:latin typeface="Roboto Condensed"/>
                <a:ea typeface="Roboto Condensed"/>
                <a:cs typeface="Roboto Condensed"/>
                <a:sym typeface="Roboto Condensed"/>
              </a:defRPr>
            </a:lvl4pPr>
            <a:lvl5pPr marL="2286000" lvl="4" indent="-361950" algn="l">
              <a:lnSpc>
                <a:spcPct val="90000"/>
              </a:lnSpc>
              <a:spcBef>
                <a:spcPts val="500"/>
              </a:spcBef>
              <a:spcAft>
                <a:spcPts val="0"/>
              </a:spcAft>
              <a:buSzPts val="2100"/>
              <a:buChar char="•"/>
              <a:defRPr b="0" i="0">
                <a:latin typeface="Roboto Condensed"/>
                <a:ea typeface="Roboto Condensed"/>
                <a:cs typeface="Roboto Condensed"/>
                <a:sym typeface="Roboto Condense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remerciements_1">
  <p:cSld name="remerciements_1">
    <p:bg>
      <p:bgPr>
        <a:solidFill>
          <a:schemeClr val="lt1"/>
        </a:solidFill>
        <a:effectLst/>
      </p:bgPr>
    </p:bg>
    <p:spTree>
      <p:nvGrpSpPr>
        <p:cNvPr id="1" name="Shape 43"/>
        <p:cNvGrpSpPr/>
        <p:nvPr/>
      </p:nvGrpSpPr>
      <p:grpSpPr>
        <a:xfrm>
          <a:off x="0" y="0"/>
          <a:ext cx="0" cy="0"/>
          <a:chOff x="0" y="0"/>
          <a:chExt cx="0" cy="0"/>
        </a:xfrm>
      </p:grpSpPr>
      <p:sp>
        <p:nvSpPr>
          <p:cNvPr id="44" name="Google Shape;4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pic>
        <p:nvPicPr>
          <p:cNvPr id="46" name="Google Shape;46;p13" descr="A logo with text on it&#10;&#10;Description automatically generated"/>
          <p:cNvPicPr preferRelativeResize="0"/>
          <p:nvPr/>
        </p:nvPicPr>
        <p:blipFill rotWithShape="1">
          <a:blip r:embed="rId2">
            <a:alphaModFix/>
          </a:blip>
          <a:srcRect/>
          <a:stretch/>
        </p:blipFill>
        <p:spPr>
          <a:xfrm>
            <a:off x="9784496" y="5389675"/>
            <a:ext cx="2328862" cy="963571"/>
          </a:xfrm>
          <a:prstGeom prst="rect">
            <a:avLst/>
          </a:prstGeom>
          <a:noFill/>
          <a:ln>
            <a:noFill/>
          </a:ln>
        </p:spPr>
      </p:pic>
      <p:sp>
        <p:nvSpPr>
          <p:cNvPr id="47" name="Google Shape;47;p13"/>
          <p:cNvSpPr/>
          <p:nvPr/>
        </p:nvSpPr>
        <p:spPr>
          <a:xfrm>
            <a:off x="-64059" y="-16774"/>
            <a:ext cx="2814270" cy="6874773"/>
          </a:xfrm>
          <a:prstGeom prst="rect">
            <a:avLst/>
          </a:prstGeom>
          <a:solidFill>
            <a:srgbClr val="86B0D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 name="Google Shape;48;p13" descr="Internet outline"/>
          <p:cNvPicPr preferRelativeResize="0"/>
          <p:nvPr/>
        </p:nvPicPr>
        <p:blipFill rotWithShape="1">
          <a:blip r:embed="rId3">
            <a:alphaModFix/>
          </a:blip>
          <a:srcRect/>
          <a:stretch/>
        </p:blipFill>
        <p:spPr>
          <a:xfrm>
            <a:off x="8568940" y="5389675"/>
            <a:ext cx="278934" cy="278934"/>
          </a:xfrm>
          <a:prstGeom prst="rect">
            <a:avLst/>
          </a:prstGeom>
          <a:noFill/>
          <a:ln>
            <a:noFill/>
          </a:ln>
        </p:spPr>
      </p:pic>
      <p:sp>
        <p:nvSpPr>
          <p:cNvPr id="49" name="Google Shape;49;p13"/>
          <p:cNvSpPr txBox="1"/>
          <p:nvPr/>
        </p:nvSpPr>
        <p:spPr>
          <a:xfrm>
            <a:off x="9123696" y="5389675"/>
            <a:ext cx="3068304" cy="27893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F5496"/>
              </a:buClr>
              <a:buSzPts val="900"/>
              <a:buFont typeface="Roboto Condensed"/>
              <a:buNone/>
            </a:pPr>
            <a:r>
              <a:rPr lang="fr" sz="900" b="1" i="0" u="none" strike="noStrike" cap="none">
                <a:solidFill>
                  <a:srgbClr val="2F5496"/>
                </a:solidFill>
                <a:latin typeface="Roboto Condensed"/>
                <a:ea typeface="Roboto Condensed"/>
                <a:cs typeface="Roboto Condensed"/>
                <a:sym typeface="Roboto Condensed"/>
              </a:rPr>
              <a:t>https://who-ist-ca.github.io/Reunion-Annuelle-PEV/</a:t>
            </a:r>
            <a:endParaRPr sz="1400" b="0" i="0" u="none" strike="noStrike" cap="none">
              <a:solidFill>
                <a:srgbClr val="000000"/>
              </a:solidFill>
              <a:latin typeface="Arial"/>
              <a:ea typeface="Arial"/>
              <a:cs typeface="Arial"/>
              <a:sym typeface="Arial"/>
            </a:endParaRPr>
          </a:p>
        </p:txBody>
      </p:sp>
      <p:sp>
        <p:nvSpPr>
          <p:cNvPr id="50" name="Google Shape;50;p13"/>
          <p:cNvSpPr>
            <a:spLocks noGrp="1"/>
          </p:cNvSpPr>
          <p:nvPr>
            <p:ph type="pic" idx="2"/>
          </p:nvPr>
        </p:nvSpPr>
        <p:spPr>
          <a:xfrm>
            <a:off x="9045053" y="0"/>
            <a:ext cx="3068305" cy="2422762"/>
          </a:xfrm>
          <a:prstGeom prst="rect">
            <a:avLst/>
          </a:prstGeom>
          <a:noFill/>
          <a:ln>
            <a:noFill/>
          </a:ln>
        </p:spPr>
      </p:sp>
      <p:sp>
        <p:nvSpPr>
          <p:cNvPr id="51" name="Google Shape;51;p13"/>
          <p:cNvSpPr/>
          <p:nvPr/>
        </p:nvSpPr>
        <p:spPr>
          <a:xfrm>
            <a:off x="1281124" y="5429916"/>
            <a:ext cx="1394997"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fr" sz="5400" b="1" i="0" u="none" strike="noStrike" cap="none">
                <a:solidFill>
                  <a:schemeClr val="lt1"/>
                </a:solidFill>
                <a:latin typeface="Calibri"/>
                <a:ea typeface="Calibri"/>
                <a:cs typeface="Calibri"/>
                <a:sym typeface="Calibri"/>
              </a:rPr>
              <a:t>5</a:t>
            </a:r>
            <a:r>
              <a:rPr lang="fr" sz="5400" b="1" i="0" u="none" strike="noStrike" cap="none" baseline="30000">
                <a:solidFill>
                  <a:schemeClr val="lt1"/>
                </a:solidFill>
                <a:latin typeface="Calibri"/>
                <a:ea typeface="Calibri"/>
                <a:cs typeface="Calibri"/>
                <a:sym typeface="Calibri"/>
              </a:rPr>
              <a:t>ème</a:t>
            </a:r>
            <a:endParaRPr sz="1400" b="0" i="0" u="none" strike="noStrike" cap="none">
              <a:solidFill>
                <a:srgbClr val="000000"/>
              </a:solidFill>
              <a:latin typeface="Arial"/>
              <a:ea typeface="Arial"/>
              <a:cs typeface="Arial"/>
              <a:sym typeface="Arial"/>
            </a:endParaRPr>
          </a:p>
        </p:txBody>
      </p:sp>
      <p:sp>
        <p:nvSpPr>
          <p:cNvPr id="52" name="Google Shape;52;p13"/>
          <p:cNvSpPr txBox="1"/>
          <p:nvPr/>
        </p:nvSpPr>
        <p:spPr>
          <a:xfrm>
            <a:off x="5893260" y="2958947"/>
            <a:ext cx="2118521" cy="9233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F5496"/>
              </a:buClr>
              <a:buSzPts val="4800"/>
              <a:buFont typeface="Roboto Condensed"/>
              <a:buNone/>
            </a:pPr>
            <a:r>
              <a:rPr lang="fr" sz="4800" b="1" i="0" u="none" strike="noStrike" cap="none">
                <a:solidFill>
                  <a:srgbClr val="2F5496"/>
                </a:solidFill>
                <a:latin typeface="Roboto Condensed"/>
                <a:ea typeface="Roboto Condensed"/>
                <a:cs typeface="Roboto Condensed"/>
                <a:sym typeface="Roboto Condensed"/>
              </a:rPr>
              <a:t>MERCI !</a:t>
            </a:r>
            <a:endParaRPr sz="1400" b="0" i="0" u="none" strike="noStrike" cap="none">
              <a:solidFill>
                <a:srgbClr val="000000"/>
              </a:solidFill>
              <a:latin typeface="Arial"/>
              <a:ea typeface="Arial"/>
              <a:cs typeface="Arial"/>
              <a:sym typeface="Arial"/>
            </a:endParaRPr>
          </a:p>
        </p:txBody>
      </p:sp>
      <p:sp>
        <p:nvSpPr>
          <p:cNvPr id="53" name="Google Shape;53;p13"/>
          <p:cNvSpPr txBox="1"/>
          <p:nvPr/>
        </p:nvSpPr>
        <p:spPr>
          <a:xfrm>
            <a:off x="2750210" y="5529142"/>
            <a:ext cx="4202311" cy="9233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F5496"/>
              </a:buClr>
              <a:buSzPts val="1800"/>
              <a:buFont typeface="Roboto Condensed"/>
              <a:buNone/>
            </a:pPr>
            <a:r>
              <a:rPr lang="fr" sz="1800" b="1" i="0" u="none" strike="noStrike" cap="none">
                <a:solidFill>
                  <a:srgbClr val="2F5496"/>
                </a:solidFill>
                <a:latin typeface="Roboto Condensed"/>
                <a:ea typeface="Roboto Condensed"/>
                <a:cs typeface="Roboto Condensed"/>
                <a:sym typeface="Roboto Condensed"/>
              </a:rPr>
              <a:t>REUNION DES DIRECTEURS DU PROGRAMME ELARGI DE VACCINATION DE L’AFRIQUE CENTRALE, KINSHASA, 2024</a:t>
            </a:r>
            <a:endParaRPr sz="1400" b="0" i="0" u="none" strike="noStrike" cap="none">
              <a:solidFill>
                <a:srgbClr val="000000"/>
              </a:solidFill>
              <a:latin typeface="Arial"/>
              <a:ea typeface="Arial"/>
              <a:cs typeface="Arial"/>
              <a:sym typeface="Arial"/>
            </a:endParaRPr>
          </a:p>
        </p:txBody>
      </p:sp>
      <p:pic>
        <p:nvPicPr>
          <p:cNvPr id="54" name="Google Shape;54;p13" descr="A black and white map&#10;&#10;Description automatically generated"/>
          <p:cNvPicPr preferRelativeResize="0"/>
          <p:nvPr/>
        </p:nvPicPr>
        <p:blipFill rotWithShape="1">
          <a:blip r:embed="rId4">
            <a:alphaModFix/>
          </a:blip>
          <a:srcRect l="19036" r="13436"/>
          <a:stretch/>
        </p:blipFill>
        <p:spPr>
          <a:xfrm>
            <a:off x="-64059" y="238669"/>
            <a:ext cx="2814269" cy="4553502"/>
          </a:xfrm>
          <a:prstGeom prst="rect">
            <a:avLst/>
          </a:prstGeom>
          <a:noFill/>
          <a:ln>
            <a:noFill/>
          </a:ln>
          <a:effectLst>
            <a:outerShdw blurRad="50800" dist="50800" dir="5400000" algn="ctr" rotWithShape="0">
              <a:srgbClr val="000000"/>
            </a:outerShdw>
          </a:effectLst>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apo 5: Titre et contenu">
  <p:cSld name="Diapo 5: Titre et contenu">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838200" y="681036"/>
            <a:ext cx="10515600" cy="7970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1"/>
              </a:buClr>
              <a:buSzPts val="3600"/>
              <a:buFont typeface="Roboto Condensed"/>
              <a:buNone/>
              <a:defRPr sz="3600" b="1" i="0">
                <a:solidFill>
                  <a:schemeClr val="accent1"/>
                </a:solidFill>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
        <p:nvSpPr>
          <p:cNvPr id="58" name="Google Shape;58;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b="0" i="0">
                <a:latin typeface="Roboto Condensed"/>
                <a:ea typeface="Roboto Condensed"/>
                <a:cs typeface="Roboto Condensed"/>
                <a:sym typeface="Roboto Condensed"/>
              </a:defRPr>
            </a:lvl1pPr>
            <a:lvl2pPr marL="914400" lvl="1" indent="-381000" algn="l">
              <a:lnSpc>
                <a:spcPct val="90000"/>
              </a:lnSpc>
              <a:spcBef>
                <a:spcPts val="500"/>
              </a:spcBef>
              <a:spcAft>
                <a:spcPts val="0"/>
              </a:spcAft>
              <a:buSzPts val="2400"/>
              <a:buChar char="•"/>
              <a:defRPr b="0" i="0">
                <a:latin typeface="Roboto Condensed"/>
                <a:ea typeface="Roboto Condensed"/>
                <a:cs typeface="Roboto Condensed"/>
                <a:sym typeface="Roboto Condensed"/>
              </a:defRPr>
            </a:lvl2pPr>
            <a:lvl3pPr marL="1371600" lvl="2" indent="-374650" algn="l">
              <a:lnSpc>
                <a:spcPct val="90000"/>
              </a:lnSpc>
              <a:spcBef>
                <a:spcPts val="500"/>
              </a:spcBef>
              <a:spcAft>
                <a:spcPts val="0"/>
              </a:spcAft>
              <a:buSzPts val="2300"/>
              <a:buChar char="•"/>
              <a:defRPr b="0" i="0">
                <a:latin typeface="Roboto Condensed"/>
                <a:ea typeface="Roboto Condensed"/>
                <a:cs typeface="Roboto Condensed"/>
                <a:sym typeface="Roboto Condensed"/>
              </a:defRPr>
            </a:lvl3pPr>
            <a:lvl4pPr marL="1828800" lvl="3" indent="-368300" algn="l">
              <a:lnSpc>
                <a:spcPct val="90000"/>
              </a:lnSpc>
              <a:spcBef>
                <a:spcPts val="500"/>
              </a:spcBef>
              <a:spcAft>
                <a:spcPts val="0"/>
              </a:spcAft>
              <a:buSzPts val="2200"/>
              <a:buChar char="•"/>
              <a:defRPr b="0" i="0">
                <a:latin typeface="Roboto Condensed"/>
                <a:ea typeface="Roboto Condensed"/>
                <a:cs typeface="Roboto Condensed"/>
                <a:sym typeface="Roboto Condensed"/>
              </a:defRPr>
            </a:lvl4pPr>
            <a:lvl5pPr marL="2286000" lvl="4" indent="-361950" algn="l">
              <a:lnSpc>
                <a:spcPct val="90000"/>
              </a:lnSpc>
              <a:spcBef>
                <a:spcPts val="500"/>
              </a:spcBef>
              <a:spcAft>
                <a:spcPts val="0"/>
              </a:spcAft>
              <a:buSzPts val="2100"/>
              <a:buChar char="•"/>
              <a:defRPr b="0" i="0">
                <a:latin typeface="Roboto Condensed"/>
                <a:ea typeface="Roboto Condensed"/>
                <a:cs typeface="Roboto Condensed"/>
                <a:sym typeface="Roboto Condense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9"/>
        <p:cNvGrpSpPr/>
        <p:nvPr/>
      </p:nvGrpSpPr>
      <p:grpSpPr>
        <a:xfrm>
          <a:off x="0" y="0"/>
          <a:ext cx="0" cy="0"/>
          <a:chOff x="0" y="0"/>
          <a:chExt cx="0" cy="0"/>
        </a:xfrm>
      </p:grpSpPr>
      <p:sp>
        <p:nvSpPr>
          <p:cNvPr id="60" name="Google Shape;60;p15"/>
          <p:cNvSpPr/>
          <p:nvPr/>
        </p:nvSpPr>
        <p:spPr>
          <a:xfrm>
            <a:off x="-8858" y="-33714"/>
            <a:ext cx="12188380" cy="6872288"/>
          </a:xfrm>
          <a:prstGeom prst="rect">
            <a:avLst/>
          </a:prstGeom>
          <a:gradFill>
            <a:gsLst>
              <a:gs pos="0">
                <a:srgbClr val="2B527F"/>
              </a:gs>
              <a:gs pos="22000">
                <a:srgbClr val="2B527F"/>
              </a:gs>
              <a:gs pos="37000">
                <a:srgbClr val="336C9C"/>
              </a:gs>
              <a:gs pos="51000">
                <a:srgbClr val="3A85B9"/>
              </a:gs>
              <a:gs pos="70000">
                <a:srgbClr val="2395CE"/>
              </a:gs>
              <a:gs pos="100000">
                <a:srgbClr val="2395CE"/>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Medium"/>
              <a:ea typeface="Roboto Medium"/>
              <a:cs typeface="Roboto Medium"/>
              <a:sym typeface="Roboto Medium"/>
            </a:endParaRPr>
          </a:p>
        </p:txBody>
      </p:sp>
      <p:sp>
        <p:nvSpPr>
          <p:cNvPr id="61" name="Google Shape;61;p15"/>
          <p:cNvSpPr txBox="1">
            <a:spLocks noGrp="1"/>
          </p:cNvSpPr>
          <p:nvPr>
            <p:ph type="title"/>
          </p:nvPr>
        </p:nvSpPr>
        <p:spPr>
          <a:xfrm>
            <a:off x="838200" y="55999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Roboto Condensed"/>
              <a:buNone/>
              <a:defRPr sz="3600" b="1" i="0">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5000"/>
              <a:buFont typeface="Roboto Condensed"/>
              <a:buNone/>
              <a:defRPr sz="5000" b="1" i="0">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b="0" i="1">
                <a:latin typeface="Roboto Condensed"/>
                <a:ea typeface="Roboto Condensed"/>
                <a:cs typeface="Roboto Condensed"/>
                <a:sym typeface="Roboto Condensed"/>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6" name="Google Shape;66;p16"/>
          <p:cNvSpPr txBox="1">
            <a:spLocks noGrp="1"/>
          </p:cNvSpPr>
          <p:nvPr>
            <p:ph type="sldNum" idx="12"/>
          </p:nvPr>
        </p:nvSpPr>
        <p:spPr>
          <a:xfrm>
            <a:off x="8842093" y="6367925"/>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alpha val="65490"/>
          </a:schemeClr>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838200" y="-19327"/>
            <a:ext cx="10515600" cy="110257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000"/>
              <a:buFont typeface="Roboto Condensed"/>
              <a:buNone/>
              <a:defRPr sz="4000" b="1" i="0" u="none" strike="noStrike" cap="none">
                <a:solidFill>
                  <a:schemeClr val="accen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
          <p:cNvSpPr txBox="1">
            <a:spLocks noGrp="1"/>
          </p:cNvSpPr>
          <p:nvPr>
            <p:ph type="body" idx="1"/>
          </p:nvPr>
        </p:nvSpPr>
        <p:spPr>
          <a:xfrm>
            <a:off x="838200" y="1391478"/>
            <a:ext cx="10515600" cy="4770783"/>
          </a:xfrm>
          <a:prstGeom prst="rect">
            <a:avLst/>
          </a:prstGeom>
          <a:noFill/>
          <a:ln>
            <a:noFill/>
          </a:ln>
        </p:spPr>
        <p:txBody>
          <a:bodyPr spcFirstLastPara="1" wrap="square" lIns="91425" tIns="45700" rIns="91425" bIns="45700" anchor="t" anchorCtr="0">
            <a:normAutofit/>
          </a:bodyPr>
          <a:lstStyle>
            <a:lvl1pPr marL="457200" marR="0" lvl="0" indent="-387350" algn="l" rtl="0">
              <a:lnSpc>
                <a:spcPct val="90000"/>
              </a:lnSpc>
              <a:spcBef>
                <a:spcPts val="1000"/>
              </a:spcBef>
              <a:spcAft>
                <a:spcPts val="0"/>
              </a:spcAft>
              <a:buClr>
                <a:srgbClr val="8DA9DB"/>
              </a:buClr>
              <a:buSzPts val="2500"/>
              <a:buFont typeface="Arial"/>
              <a:buChar char="•"/>
              <a:defRPr sz="2500" b="0" i="0" u="none" strike="noStrike" cap="none">
                <a:solidFill>
                  <a:schemeClr val="dk1"/>
                </a:solidFill>
                <a:latin typeface="Roboto Condensed"/>
                <a:ea typeface="Roboto Condensed"/>
                <a:cs typeface="Roboto Condensed"/>
                <a:sym typeface="Roboto Condensed"/>
              </a:defRPr>
            </a:lvl1pPr>
            <a:lvl2pPr marL="914400" marR="0" lvl="1" indent="-381000" algn="l" rtl="0">
              <a:lnSpc>
                <a:spcPct val="90000"/>
              </a:lnSpc>
              <a:spcBef>
                <a:spcPts val="500"/>
              </a:spcBef>
              <a:spcAft>
                <a:spcPts val="0"/>
              </a:spcAft>
              <a:buClr>
                <a:srgbClr val="8DA9DB"/>
              </a:buClr>
              <a:buSzPts val="2400"/>
              <a:buFont typeface="Arial"/>
              <a:buChar char="•"/>
              <a:defRPr sz="2400" b="0" i="0" u="none" strike="noStrike" cap="none">
                <a:solidFill>
                  <a:schemeClr val="dk1"/>
                </a:solidFill>
                <a:latin typeface="Roboto Condensed"/>
                <a:ea typeface="Roboto Condensed"/>
                <a:cs typeface="Roboto Condensed"/>
                <a:sym typeface="Roboto Condensed"/>
              </a:defRPr>
            </a:lvl2pPr>
            <a:lvl3pPr marL="1371600" marR="0" lvl="2" indent="-374650" algn="l" rtl="0">
              <a:lnSpc>
                <a:spcPct val="90000"/>
              </a:lnSpc>
              <a:spcBef>
                <a:spcPts val="500"/>
              </a:spcBef>
              <a:spcAft>
                <a:spcPts val="0"/>
              </a:spcAft>
              <a:buClr>
                <a:srgbClr val="8DA9DB"/>
              </a:buClr>
              <a:buSzPts val="2300"/>
              <a:buFont typeface="Arial"/>
              <a:buChar char="•"/>
              <a:defRPr sz="2300" b="0" i="0" u="none" strike="noStrike" cap="none">
                <a:solidFill>
                  <a:schemeClr val="dk1"/>
                </a:solidFill>
                <a:latin typeface="Roboto Condensed"/>
                <a:ea typeface="Roboto Condensed"/>
                <a:cs typeface="Roboto Condensed"/>
                <a:sym typeface="Roboto Condensed"/>
              </a:defRPr>
            </a:lvl3pPr>
            <a:lvl4pPr marL="1828800" marR="0" lvl="3" indent="-368300" algn="l" rtl="0">
              <a:lnSpc>
                <a:spcPct val="90000"/>
              </a:lnSpc>
              <a:spcBef>
                <a:spcPts val="500"/>
              </a:spcBef>
              <a:spcAft>
                <a:spcPts val="0"/>
              </a:spcAft>
              <a:buClr>
                <a:srgbClr val="8DA9DB"/>
              </a:buClr>
              <a:buSzPts val="2200"/>
              <a:buFont typeface="Arial"/>
              <a:buChar char="•"/>
              <a:defRPr sz="2200" b="0" i="0" u="none" strike="noStrike" cap="none">
                <a:solidFill>
                  <a:schemeClr val="dk1"/>
                </a:solidFill>
                <a:latin typeface="Roboto Condensed"/>
                <a:ea typeface="Roboto Condensed"/>
                <a:cs typeface="Roboto Condensed"/>
                <a:sym typeface="Roboto Condensed"/>
              </a:defRPr>
            </a:lvl4pPr>
            <a:lvl5pPr marL="2286000" marR="0" lvl="4" indent="-361950" algn="l" rtl="0">
              <a:lnSpc>
                <a:spcPct val="90000"/>
              </a:lnSpc>
              <a:spcBef>
                <a:spcPts val="500"/>
              </a:spcBef>
              <a:spcAft>
                <a:spcPts val="0"/>
              </a:spcAft>
              <a:buClr>
                <a:srgbClr val="8DA9DB"/>
              </a:buClr>
              <a:buSzPts val="2100"/>
              <a:buFont typeface="Arial"/>
              <a:buChar char="•"/>
              <a:defRPr sz="2100" b="0" i="0" u="none" strike="noStrike" cap="none">
                <a:solidFill>
                  <a:schemeClr val="dk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r"/>
              <a:t>‹N°›</a:t>
            </a:fld>
            <a:endParaRPr/>
          </a:p>
        </p:txBody>
      </p:sp>
      <p:pic>
        <p:nvPicPr>
          <p:cNvPr id="13" name="Google Shape;13;p7" descr="A logo on a black background&#10;&#10;Description automatically generated"/>
          <p:cNvPicPr preferRelativeResize="0"/>
          <p:nvPr/>
        </p:nvPicPr>
        <p:blipFill rotWithShape="1">
          <a:blip r:embed="rId20">
            <a:alphaModFix/>
          </a:blip>
          <a:srcRect/>
          <a:stretch/>
        </p:blipFill>
        <p:spPr>
          <a:xfrm>
            <a:off x="155593" y="-47179"/>
            <a:ext cx="1588857" cy="656780"/>
          </a:xfrm>
          <a:prstGeom prst="rect">
            <a:avLst/>
          </a:prstGeom>
          <a:noFill/>
          <a:ln>
            <a:noFill/>
          </a:ln>
        </p:spPr>
      </p:pic>
      <p:pic>
        <p:nvPicPr>
          <p:cNvPr id="14" name="Google Shape;14;p7" descr="A map of the united states&#10;&#10;Description automatically generated"/>
          <p:cNvPicPr preferRelativeResize="0"/>
          <p:nvPr/>
        </p:nvPicPr>
        <p:blipFill rotWithShape="1">
          <a:blip r:embed="rId21">
            <a:alphaModFix/>
          </a:blip>
          <a:srcRect/>
          <a:stretch/>
        </p:blipFill>
        <p:spPr>
          <a:xfrm>
            <a:off x="35501" y="-19327"/>
            <a:ext cx="620721" cy="620721"/>
          </a:xfrm>
          <a:prstGeom prst="rect">
            <a:avLst/>
          </a:prstGeom>
          <a:noFill/>
          <a:ln>
            <a:noFill/>
          </a:ln>
        </p:spPr>
      </p:pic>
      <p:sp>
        <p:nvSpPr>
          <p:cNvPr id="15" name="Google Shape;15;p7"/>
          <p:cNvSpPr/>
          <p:nvPr/>
        </p:nvSpPr>
        <p:spPr>
          <a:xfrm>
            <a:off x="-42040" y="-19328"/>
            <a:ext cx="880240" cy="6877327"/>
          </a:xfrm>
          <a:prstGeom prst="rect">
            <a:avLst/>
          </a:prstGeom>
          <a:solidFill>
            <a:srgbClr val="86B0D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 name="Google Shape;16;p7" descr="A black and white map&#10;&#10;Description automatically generated"/>
          <p:cNvPicPr preferRelativeResize="0"/>
          <p:nvPr/>
        </p:nvPicPr>
        <p:blipFill rotWithShape="1">
          <a:blip r:embed="rId22">
            <a:alphaModFix/>
          </a:blip>
          <a:srcRect l="19036" r="13436"/>
          <a:stretch/>
        </p:blipFill>
        <p:spPr>
          <a:xfrm>
            <a:off x="-42040" y="2703442"/>
            <a:ext cx="930546" cy="1505627"/>
          </a:xfrm>
          <a:prstGeom prst="rect">
            <a:avLst/>
          </a:prstGeom>
          <a:noFill/>
          <a:ln>
            <a:noFill/>
          </a:ln>
          <a:effectLst>
            <a:outerShdw blurRad="50800" dist="50800" dir="5400000" algn="ctr" rotWithShape="0">
              <a:srgbClr val="000000"/>
            </a:outerShdw>
          </a:effectLst>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
          <p:cNvSpPr txBox="1">
            <a:spLocks noGrp="1"/>
          </p:cNvSpPr>
          <p:nvPr>
            <p:ph type="ctrTitle"/>
          </p:nvPr>
        </p:nvSpPr>
        <p:spPr>
          <a:xfrm>
            <a:off x="2478731" y="805326"/>
            <a:ext cx="8760438" cy="226993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F5496"/>
              </a:buClr>
              <a:buSzPts val="3400"/>
              <a:buFont typeface="Roboto Condensed"/>
              <a:buNone/>
            </a:pPr>
            <a:r>
              <a:rPr lang="fr"/>
              <a:t>RDC: partage d'expériences sur le plan Mashako et la Déclaration de Kinshasa </a:t>
            </a:r>
            <a:endParaRPr/>
          </a:p>
        </p:txBody>
      </p:sp>
      <p:sp>
        <p:nvSpPr>
          <p:cNvPr id="117" name="Google Shape;117;p1"/>
          <p:cNvSpPr txBox="1">
            <a:spLocks noGrp="1"/>
          </p:cNvSpPr>
          <p:nvPr>
            <p:ph type="body" idx="2"/>
          </p:nvPr>
        </p:nvSpPr>
        <p:spPr>
          <a:xfrm>
            <a:off x="2478731" y="6052674"/>
            <a:ext cx="9144000" cy="5151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300"/>
              <a:buNone/>
            </a:pPr>
            <a:endParaRPr/>
          </a:p>
        </p:txBody>
      </p:sp>
      <p:sp>
        <p:nvSpPr>
          <p:cNvPr id="118" name="Google Shape;118;p1"/>
          <p:cNvSpPr txBox="1">
            <a:spLocks noGrp="1"/>
          </p:cNvSpPr>
          <p:nvPr>
            <p:ph type="subTitle" idx="1"/>
          </p:nvPr>
        </p:nvSpPr>
        <p:spPr>
          <a:xfrm>
            <a:off x="2478731" y="3292840"/>
            <a:ext cx="9144000" cy="2546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fr"/>
              <a:t>Session: </a:t>
            </a:r>
            <a:r>
              <a:rPr lang="fr" b="1"/>
              <a:t> </a:t>
            </a:r>
            <a:r>
              <a:rPr lang="fr">
                <a:solidFill>
                  <a:srgbClr val="2D5497"/>
                </a:solidFill>
              </a:rPr>
              <a:t>Engagement politique et financement durable de la vaccination</a:t>
            </a:r>
            <a:endParaRPr>
              <a:solidFill>
                <a:srgbClr val="2D5497"/>
              </a:solidFill>
            </a:endParaRPr>
          </a:p>
          <a:p>
            <a:pPr marL="0" lvl="0" indent="0" algn="l" rtl="0">
              <a:lnSpc>
                <a:spcPct val="90000"/>
              </a:lnSpc>
              <a:spcBef>
                <a:spcPts val="1000"/>
              </a:spcBef>
              <a:spcAft>
                <a:spcPts val="0"/>
              </a:spcAft>
              <a:buSzPts val="2400"/>
              <a:buNone/>
            </a:pPr>
            <a:r>
              <a:rPr lang="fr"/>
              <a:t>Pays: RDC</a:t>
            </a:r>
            <a:endParaRPr/>
          </a:p>
          <a:p>
            <a:pPr marL="0" lvl="0" indent="0" algn="l" rtl="0">
              <a:lnSpc>
                <a:spcPct val="90000"/>
              </a:lnSpc>
              <a:spcBef>
                <a:spcPts val="1000"/>
              </a:spcBef>
              <a:spcAft>
                <a:spcPts val="0"/>
              </a:spcAft>
              <a:buSzPts val="2400"/>
              <a:buNone/>
            </a:pPr>
            <a:r>
              <a:rPr lang="fr"/>
              <a:t>Présentateur : Dr. Audry MULUMBA wa KAMBA</a:t>
            </a:r>
            <a:endParaRPr/>
          </a:p>
          <a:p>
            <a:pPr marL="0" lvl="0" indent="0" algn="l" rtl="0">
              <a:lnSpc>
                <a:spcPct val="90000"/>
              </a:lnSpc>
              <a:spcBef>
                <a:spcPts val="1000"/>
              </a:spcBef>
              <a:spcAft>
                <a:spcPts val="0"/>
              </a:spcAft>
              <a:buSzPts val="2400"/>
              <a:buNone/>
            </a:pPr>
            <a:r>
              <a:rPr lang="fr"/>
              <a:t>Date: 11/09/2024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2fd5dafcd4b_1_1"/>
          <p:cNvSpPr/>
          <p:nvPr/>
        </p:nvSpPr>
        <p:spPr>
          <a:xfrm>
            <a:off x="3341496" y="1083425"/>
            <a:ext cx="8261700" cy="280200"/>
          </a:xfrm>
          <a:prstGeom prst="rect">
            <a:avLst/>
          </a:prstGeom>
          <a:solidFill>
            <a:srgbClr val="FFFFFF"/>
          </a:solidFill>
          <a:ln>
            <a:noFill/>
          </a:ln>
        </p:spPr>
        <p:txBody>
          <a:bodyPr spcFirstLastPara="1" wrap="square" lIns="69950" tIns="34975" rIns="69950" bIns="3497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 sz="1100" b="1" i="0" u="none" strike="noStrike" cap="none">
                <a:solidFill>
                  <a:srgbClr val="595959"/>
                </a:solidFill>
                <a:latin typeface="Roboto Condensed"/>
                <a:ea typeface="Roboto Condensed"/>
                <a:cs typeface="Roboto Condensed"/>
                <a:sym typeface="Roboto Condensed"/>
              </a:rPr>
              <a:t>Fonds décaissés entre 2020 et 2023 par les provinces </a:t>
            </a:r>
            <a:r>
              <a:rPr lang="fr" sz="1100" i="0" u="none" strike="noStrike" cap="none">
                <a:solidFill>
                  <a:srgbClr val="575757"/>
                </a:solidFill>
                <a:latin typeface="Roboto Condensed"/>
                <a:ea typeface="Roboto Condensed"/>
                <a:cs typeface="Roboto Condensed"/>
                <a:sym typeface="Roboto Condensed"/>
              </a:rPr>
              <a:t>[</a:t>
            </a:r>
            <a:r>
              <a:rPr lang="fr" sz="1100" i="0" u="none" strike="noStrike" cap="none">
                <a:solidFill>
                  <a:srgbClr val="575757"/>
                </a:solidFill>
                <a:highlight>
                  <a:srgbClr val="FFFFFF"/>
                </a:highlight>
                <a:latin typeface="Roboto Condensed"/>
                <a:ea typeface="Roboto Condensed"/>
                <a:cs typeface="Roboto Condensed"/>
                <a:sym typeface="Roboto Condensed"/>
              </a:rPr>
              <a:t>USD, </a:t>
            </a:r>
            <a:r>
              <a:rPr lang="fr" sz="1100" i="0" u="none" strike="noStrike" cap="none">
                <a:solidFill>
                  <a:srgbClr val="575757"/>
                </a:solidFill>
                <a:latin typeface="Roboto Condensed"/>
                <a:ea typeface="Roboto Condensed"/>
                <a:cs typeface="Roboto Condensed"/>
                <a:sym typeface="Roboto Condensed"/>
              </a:rPr>
              <a:t> 2020-202</a:t>
            </a:r>
            <a:r>
              <a:rPr lang="fr" sz="1100">
                <a:solidFill>
                  <a:srgbClr val="575757"/>
                </a:solidFill>
                <a:latin typeface="Roboto Condensed"/>
                <a:ea typeface="Roboto Condensed"/>
                <a:cs typeface="Roboto Condensed"/>
                <a:sym typeface="Roboto Condensed"/>
              </a:rPr>
              <a:t>4</a:t>
            </a:r>
            <a:r>
              <a:rPr lang="fr" sz="1100" i="0" u="none" strike="noStrike" cap="none">
                <a:solidFill>
                  <a:srgbClr val="575757"/>
                </a:solidFill>
                <a:latin typeface="Roboto Condensed"/>
                <a:ea typeface="Roboto Condensed"/>
                <a:cs typeface="Roboto Condensed"/>
                <a:sym typeface="Roboto Condensed"/>
              </a:rPr>
              <a:t>]</a:t>
            </a:r>
            <a:r>
              <a:rPr lang="fr" sz="1100" i="0" u="none" strike="noStrike" cap="none">
                <a:solidFill>
                  <a:srgbClr val="595959"/>
                </a:solidFill>
                <a:latin typeface="Roboto Condensed"/>
                <a:ea typeface="Roboto Condensed"/>
                <a:cs typeface="Roboto Condensed"/>
                <a:sym typeface="Roboto Condensed"/>
              </a:rPr>
              <a:t> </a:t>
            </a:r>
            <a:endParaRPr sz="1100" i="0" u="none" strike="noStrike" cap="none">
              <a:solidFill>
                <a:srgbClr val="595959"/>
              </a:solidFill>
              <a:latin typeface="Roboto Condensed"/>
              <a:ea typeface="Roboto Condensed"/>
              <a:cs typeface="Roboto Condensed"/>
              <a:sym typeface="Roboto Condensed"/>
            </a:endParaRPr>
          </a:p>
        </p:txBody>
      </p:sp>
      <p:sp>
        <p:nvSpPr>
          <p:cNvPr id="539" name="Google Shape;539;g2fd5dafcd4b_1_1"/>
          <p:cNvSpPr txBox="1">
            <a:spLocks noGrp="1"/>
          </p:cNvSpPr>
          <p:nvPr>
            <p:ph type="title"/>
          </p:nvPr>
        </p:nvSpPr>
        <p:spPr>
          <a:xfrm>
            <a:off x="838200" y="3575"/>
            <a:ext cx="10764900" cy="1121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400"/>
              <a:buFont typeface="Arial"/>
              <a:buNone/>
            </a:pPr>
            <a:r>
              <a:rPr lang="fr" sz="2200"/>
              <a:t>Ainsi entre 2020 et 2024, 19 provinces ont signé des édits pour le financement de la vaccination et 11 ont décaissé des fonds en faveur de la vaccination</a:t>
            </a:r>
            <a:endParaRPr sz="2200"/>
          </a:p>
        </p:txBody>
      </p:sp>
      <p:sp>
        <p:nvSpPr>
          <p:cNvPr id="540" name="Google Shape;540;g2fd5dafcd4b_1_1"/>
          <p:cNvSpPr txBox="1"/>
          <p:nvPr/>
        </p:nvSpPr>
        <p:spPr>
          <a:xfrm>
            <a:off x="1038975" y="6469825"/>
            <a:ext cx="10011600" cy="1386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fr" sz="900" b="1">
                <a:solidFill>
                  <a:srgbClr val="4472C4"/>
                </a:solidFill>
                <a:latin typeface="Roboto"/>
                <a:ea typeface="Roboto"/>
                <a:cs typeface="Roboto"/>
                <a:sym typeface="Roboto"/>
              </a:rPr>
              <a:t>Source</a:t>
            </a:r>
            <a:r>
              <a:rPr lang="fr" sz="900">
                <a:solidFill>
                  <a:srgbClr val="4472C4"/>
                </a:solidFill>
                <a:latin typeface="Roboto"/>
                <a:ea typeface="Roboto"/>
                <a:cs typeface="Roboto"/>
                <a:sym typeface="Roboto"/>
              </a:rPr>
              <a:t> : PEV RDC, CAGF </a:t>
            </a:r>
            <a:endParaRPr sz="900">
              <a:solidFill>
                <a:srgbClr val="4472C4"/>
              </a:solidFill>
              <a:latin typeface="Roboto"/>
              <a:ea typeface="Roboto"/>
              <a:cs typeface="Roboto"/>
              <a:sym typeface="Roboto"/>
            </a:endParaRPr>
          </a:p>
        </p:txBody>
      </p:sp>
      <p:pic>
        <p:nvPicPr>
          <p:cNvPr id="541" name="Google Shape;541;g2fd5dafcd4b_1_1" title="Chart"/>
          <p:cNvPicPr preferRelativeResize="0"/>
          <p:nvPr/>
        </p:nvPicPr>
        <p:blipFill rotWithShape="1">
          <a:blip r:embed="rId3">
            <a:alphaModFix/>
          </a:blip>
          <a:srcRect t="3920" b="7592"/>
          <a:stretch/>
        </p:blipFill>
        <p:spPr>
          <a:xfrm>
            <a:off x="3168431" y="1283075"/>
            <a:ext cx="8140220" cy="4691701"/>
          </a:xfrm>
          <a:prstGeom prst="rect">
            <a:avLst/>
          </a:prstGeom>
          <a:noFill/>
          <a:ln>
            <a:noFill/>
          </a:ln>
        </p:spPr>
      </p:pic>
      <p:sp>
        <p:nvSpPr>
          <p:cNvPr id="542" name="Google Shape;542;g2fd5dafcd4b_1_1"/>
          <p:cNvSpPr/>
          <p:nvPr/>
        </p:nvSpPr>
        <p:spPr>
          <a:xfrm>
            <a:off x="10489324" y="1133475"/>
            <a:ext cx="688800" cy="280200"/>
          </a:xfrm>
          <a:prstGeom prst="rect">
            <a:avLst/>
          </a:prstGeom>
          <a:solidFill>
            <a:srgbClr val="FFFFFF"/>
          </a:solidFill>
          <a:ln>
            <a:noFill/>
          </a:ln>
        </p:spPr>
        <p:txBody>
          <a:bodyPr spcFirstLastPara="1" wrap="square" lIns="69950" tIns="34975" rIns="69950" bIns="349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i="0" u="none" strike="noStrike" cap="none">
                <a:solidFill>
                  <a:srgbClr val="595959"/>
                </a:solidFill>
                <a:latin typeface="Roboto Condensed"/>
                <a:ea typeface="Roboto Condensed"/>
                <a:cs typeface="Roboto Condensed"/>
                <a:sym typeface="Roboto Condensed"/>
              </a:rPr>
              <a:t>Edit</a:t>
            </a:r>
            <a:endParaRPr sz="1100" i="0" u="none" strike="noStrike" cap="none">
              <a:solidFill>
                <a:srgbClr val="000000"/>
              </a:solidFill>
              <a:latin typeface="Roboto Condensed"/>
              <a:ea typeface="Roboto Condensed"/>
              <a:cs typeface="Roboto Condensed"/>
              <a:sym typeface="Roboto Condensed"/>
            </a:endParaRPr>
          </a:p>
        </p:txBody>
      </p:sp>
      <p:pic>
        <p:nvPicPr>
          <p:cNvPr id="543" name="Google Shape;543;g2fd5dafcd4b_1_1" descr="Tick"/>
          <p:cNvPicPr preferRelativeResize="0"/>
          <p:nvPr/>
        </p:nvPicPr>
        <p:blipFill rotWithShape="1">
          <a:blip r:embed="rId4">
            <a:alphaModFix/>
          </a:blip>
          <a:srcRect/>
          <a:stretch/>
        </p:blipFill>
        <p:spPr>
          <a:xfrm>
            <a:off x="10803365" y="1423016"/>
            <a:ext cx="132329" cy="165586"/>
          </a:xfrm>
          <a:prstGeom prst="rect">
            <a:avLst/>
          </a:prstGeom>
          <a:noFill/>
          <a:ln>
            <a:noFill/>
          </a:ln>
        </p:spPr>
      </p:pic>
      <p:pic>
        <p:nvPicPr>
          <p:cNvPr id="544" name="Google Shape;544;g2fd5dafcd4b_1_1" descr="Tick"/>
          <p:cNvPicPr preferRelativeResize="0"/>
          <p:nvPr/>
        </p:nvPicPr>
        <p:blipFill rotWithShape="1">
          <a:blip r:embed="rId4">
            <a:alphaModFix/>
          </a:blip>
          <a:srcRect/>
          <a:stretch/>
        </p:blipFill>
        <p:spPr>
          <a:xfrm>
            <a:off x="10803365" y="1596928"/>
            <a:ext cx="132329" cy="165586"/>
          </a:xfrm>
          <a:prstGeom prst="rect">
            <a:avLst/>
          </a:prstGeom>
          <a:noFill/>
          <a:ln>
            <a:noFill/>
          </a:ln>
        </p:spPr>
      </p:pic>
      <p:pic>
        <p:nvPicPr>
          <p:cNvPr id="545" name="Google Shape;545;g2fd5dafcd4b_1_1" descr="Tick"/>
          <p:cNvPicPr preferRelativeResize="0"/>
          <p:nvPr/>
        </p:nvPicPr>
        <p:blipFill rotWithShape="1">
          <a:blip r:embed="rId4">
            <a:alphaModFix/>
          </a:blip>
          <a:srcRect/>
          <a:stretch/>
        </p:blipFill>
        <p:spPr>
          <a:xfrm>
            <a:off x="10803365" y="1770842"/>
            <a:ext cx="132329" cy="165586"/>
          </a:xfrm>
          <a:prstGeom prst="rect">
            <a:avLst/>
          </a:prstGeom>
          <a:noFill/>
          <a:ln>
            <a:noFill/>
          </a:ln>
        </p:spPr>
      </p:pic>
      <p:pic>
        <p:nvPicPr>
          <p:cNvPr id="546" name="Google Shape;546;g2fd5dafcd4b_1_1" descr="Tick"/>
          <p:cNvPicPr preferRelativeResize="0"/>
          <p:nvPr/>
        </p:nvPicPr>
        <p:blipFill rotWithShape="1">
          <a:blip r:embed="rId4">
            <a:alphaModFix/>
          </a:blip>
          <a:srcRect/>
          <a:stretch/>
        </p:blipFill>
        <p:spPr>
          <a:xfrm>
            <a:off x="10803365" y="1944756"/>
            <a:ext cx="132329" cy="165586"/>
          </a:xfrm>
          <a:prstGeom prst="rect">
            <a:avLst/>
          </a:prstGeom>
          <a:noFill/>
          <a:ln>
            <a:noFill/>
          </a:ln>
        </p:spPr>
      </p:pic>
      <p:pic>
        <p:nvPicPr>
          <p:cNvPr id="547" name="Google Shape;547;g2fd5dafcd4b_1_1" descr="Tick"/>
          <p:cNvPicPr preferRelativeResize="0"/>
          <p:nvPr/>
        </p:nvPicPr>
        <p:blipFill rotWithShape="1">
          <a:blip r:embed="rId4">
            <a:alphaModFix/>
          </a:blip>
          <a:srcRect/>
          <a:stretch/>
        </p:blipFill>
        <p:spPr>
          <a:xfrm>
            <a:off x="10803365" y="2118668"/>
            <a:ext cx="132329" cy="165586"/>
          </a:xfrm>
          <a:prstGeom prst="rect">
            <a:avLst/>
          </a:prstGeom>
          <a:noFill/>
          <a:ln>
            <a:noFill/>
          </a:ln>
        </p:spPr>
      </p:pic>
      <p:pic>
        <p:nvPicPr>
          <p:cNvPr id="548" name="Google Shape;548;g2fd5dafcd4b_1_1" descr="Tick"/>
          <p:cNvPicPr preferRelativeResize="0"/>
          <p:nvPr/>
        </p:nvPicPr>
        <p:blipFill rotWithShape="1">
          <a:blip r:embed="rId4">
            <a:alphaModFix/>
          </a:blip>
          <a:srcRect/>
          <a:stretch/>
        </p:blipFill>
        <p:spPr>
          <a:xfrm>
            <a:off x="10803365" y="2292582"/>
            <a:ext cx="132329" cy="165586"/>
          </a:xfrm>
          <a:prstGeom prst="rect">
            <a:avLst/>
          </a:prstGeom>
          <a:noFill/>
          <a:ln>
            <a:noFill/>
          </a:ln>
        </p:spPr>
      </p:pic>
      <p:pic>
        <p:nvPicPr>
          <p:cNvPr id="549" name="Google Shape;549;g2fd5dafcd4b_1_1" descr="Tick"/>
          <p:cNvPicPr preferRelativeResize="0"/>
          <p:nvPr/>
        </p:nvPicPr>
        <p:blipFill rotWithShape="1">
          <a:blip r:embed="rId4">
            <a:alphaModFix/>
          </a:blip>
          <a:srcRect/>
          <a:stretch/>
        </p:blipFill>
        <p:spPr>
          <a:xfrm>
            <a:off x="10803365" y="2466495"/>
            <a:ext cx="132329" cy="165586"/>
          </a:xfrm>
          <a:prstGeom prst="rect">
            <a:avLst/>
          </a:prstGeom>
          <a:noFill/>
          <a:ln>
            <a:noFill/>
          </a:ln>
        </p:spPr>
      </p:pic>
      <p:pic>
        <p:nvPicPr>
          <p:cNvPr id="550" name="Google Shape;550;g2fd5dafcd4b_1_1" descr="Tick"/>
          <p:cNvPicPr preferRelativeResize="0"/>
          <p:nvPr/>
        </p:nvPicPr>
        <p:blipFill rotWithShape="1">
          <a:blip r:embed="rId4">
            <a:alphaModFix/>
          </a:blip>
          <a:srcRect/>
          <a:stretch/>
        </p:blipFill>
        <p:spPr>
          <a:xfrm>
            <a:off x="10803365" y="2640408"/>
            <a:ext cx="132329" cy="165586"/>
          </a:xfrm>
          <a:prstGeom prst="rect">
            <a:avLst/>
          </a:prstGeom>
          <a:noFill/>
          <a:ln>
            <a:noFill/>
          </a:ln>
        </p:spPr>
      </p:pic>
      <p:pic>
        <p:nvPicPr>
          <p:cNvPr id="551" name="Google Shape;551;g2fd5dafcd4b_1_1" descr="Tick"/>
          <p:cNvPicPr preferRelativeResize="0"/>
          <p:nvPr/>
        </p:nvPicPr>
        <p:blipFill rotWithShape="1">
          <a:blip r:embed="rId4">
            <a:alphaModFix/>
          </a:blip>
          <a:srcRect/>
          <a:stretch/>
        </p:blipFill>
        <p:spPr>
          <a:xfrm>
            <a:off x="10803365" y="2814322"/>
            <a:ext cx="132329" cy="165586"/>
          </a:xfrm>
          <a:prstGeom prst="rect">
            <a:avLst/>
          </a:prstGeom>
          <a:noFill/>
          <a:ln>
            <a:noFill/>
          </a:ln>
        </p:spPr>
      </p:pic>
      <p:pic>
        <p:nvPicPr>
          <p:cNvPr id="552" name="Google Shape;552;g2fd5dafcd4b_1_1" descr="Tick"/>
          <p:cNvPicPr preferRelativeResize="0"/>
          <p:nvPr/>
        </p:nvPicPr>
        <p:blipFill rotWithShape="1">
          <a:blip r:embed="rId4">
            <a:alphaModFix/>
          </a:blip>
          <a:srcRect/>
          <a:stretch/>
        </p:blipFill>
        <p:spPr>
          <a:xfrm>
            <a:off x="10803365" y="3171442"/>
            <a:ext cx="132329" cy="165586"/>
          </a:xfrm>
          <a:prstGeom prst="rect">
            <a:avLst/>
          </a:prstGeom>
          <a:noFill/>
          <a:ln>
            <a:noFill/>
          </a:ln>
        </p:spPr>
      </p:pic>
      <p:pic>
        <p:nvPicPr>
          <p:cNvPr id="553" name="Google Shape;553;g2fd5dafcd4b_1_1" descr="Tick"/>
          <p:cNvPicPr preferRelativeResize="0"/>
          <p:nvPr/>
        </p:nvPicPr>
        <p:blipFill rotWithShape="1">
          <a:blip r:embed="rId4">
            <a:alphaModFix/>
          </a:blip>
          <a:srcRect/>
          <a:stretch/>
        </p:blipFill>
        <p:spPr>
          <a:xfrm>
            <a:off x="10803365" y="3345355"/>
            <a:ext cx="132329" cy="165586"/>
          </a:xfrm>
          <a:prstGeom prst="rect">
            <a:avLst/>
          </a:prstGeom>
          <a:noFill/>
          <a:ln>
            <a:noFill/>
          </a:ln>
        </p:spPr>
      </p:pic>
      <p:pic>
        <p:nvPicPr>
          <p:cNvPr id="554" name="Google Shape;554;g2fd5dafcd4b_1_1" descr="Tick"/>
          <p:cNvPicPr preferRelativeResize="0"/>
          <p:nvPr/>
        </p:nvPicPr>
        <p:blipFill rotWithShape="1">
          <a:blip r:embed="rId4">
            <a:alphaModFix/>
          </a:blip>
          <a:srcRect/>
          <a:stretch/>
        </p:blipFill>
        <p:spPr>
          <a:xfrm>
            <a:off x="10803365" y="3519268"/>
            <a:ext cx="132329" cy="165586"/>
          </a:xfrm>
          <a:prstGeom prst="rect">
            <a:avLst/>
          </a:prstGeom>
          <a:noFill/>
          <a:ln>
            <a:noFill/>
          </a:ln>
        </p:spPr>
      </p:pic>
      <p:pic>
        <p:nvPicPr>
          <p:cNvPr id="555" name="Google Shape;555;g2fd5dafcd4b_1_1" descr="Tick"/>
          <p:cNvPicPr preferRelativeResize="0"/>
          <p:nvPr/>
        </p:nvPicPr>
        <p:blipFill rotWithShape="1">
          <a:blip r:embed="rId4">
            <a:alphaModFix/>
          </a:blip>
          <a:srcRect/>
          <a:stretch/>
        </p:blipFill>
        <p:spPr>
          <a:xfrm>
            <a:off x="10803365" y="3693182"/>
            <a:ext cx="132329" cy="165586"/>
          </a:xfrm>
          <a:prstGeom prst="rect">
            <a:avLst/>
          </a:prstGeom>
          <a:noFill/>
          <a:ln>
            <a:noFill/>
          </a:ln>
        </p:spPr>
      </p:pic>
      <p:pic>
        <p:nvPicPr>
          <p:cNvPr id="556" name="Google Shape;556;g2fd5dafcd4b_1_1" descr="Tick"/>
          <p:cNvPicPr preferRelativeResize="0"/>
          <p:nvPr/>
        </p:nvPicPr>
        <p:blipFill rotWithShape="1">
          <a:blip r:embed="rId4">
            <a:alphaModFix/>
          </a:blip>
          <a:srcRect/>
          <a:stretch/>
        </p:blipFill>
        <p:spPr>
          <a:xfrm>
            <a:off x="10803365" y="3867094"/>
            <a:ext cx="132329" cy="165586"/>
          </a:xfrm>
          <a:prstGeom prst="rect">
            <a:avLst/>
          </a:prstGeom>
          <a:noFill/>
          <a:ln>
            <a:noFill/>
          </a:ln>
        </p:spPr>
      </p:pic>
      <p:pic>
        <p:nvPicPr>
          <p:cNvPr id="557" name="Google Shape;557;g2fd5dafcd4b_1_1" descr="Tick"/>
          <p:cNvPicPr preferRelativeResize="0"/>
          <p:nvPr/>
        </p:nvPicPr>
        <p:blipFill rotWithShape="1">
          <a:blip r:embed="rId4">
            <a:alphaModFix/>
          </a:blip>
          <a:srcRect/>
          <a:stretch/>
        </p:blipFill>
        <p:spPr>
          <a:xfrm>
            <a:off x="10803365" y="4041008"/>
            <a:ext cx="132329" cy="165586"/>
          </a:xfrm>
          <a:prstGeom prst="rect">
            <a:avLst/>
          </a:prstGeom>
          <a:noFill/>
          <a:ln>
            <a:noFill/>
          </a:ln>
        </p:spPr>
      </p:pic>
      <p:pic>
        <p:nvPicPr>
          <p:cNvPr id="558" name="Google Shape;558;g2fd5dafcd4b_1_1" descr="Tick"/>
          <p:cNvPicPr preferRelativeResize="0"/>
          <p:nvPr/>
        </p:nvPicPr>
        <p:blipFill rotWithShape="1">
          <a:blip r:embed="rId4">
            <a:alphaModFix/>
          </a:blip>
          <a:srcRect/>
          <a:stretch/>
        </p:blipFill>
        <p:spPr>
          <a:xfrm>
            <a:off x="10803365" y="4214921"/>
            <a:ext cx="132329" cy="165586"/>
          </a:xfrm>
          <a:prstGeom prst="rect">
            <a:avLst/>
          </a:prstGeom>
          <a:noFill/>
          <a:ln>
            <a:noFill/>
          </a:ln>
        </p:spPr>
      </p:pic>
      <p:pic>
        <p:nvPicPr>
          <p:cNvPr id="559" name="Google Shape;559;g2fd5dafcd4b_1_1" descr="Close"/>
          <p:cNvPicPr preferRelativeResize="0"/>
          <p:nvPr/>
        </p:nvPicPr>
        <p:blipFill rotWithShape="1">
          <a:blip r:embed="rId5">
            <a:alphaModFix/>
          </a:blip>
          <a:srcRect/>
          <a:stretch/>
        </p:blipFill>
        <p:spPr>
          <a:xfrm>
            <a:off x="10803365" y="4736661"/>
            <a:ext cx="132329" cy="165586"/>
          </a:xfrm>
          <a:prstGeom prst="rect">
            <a:avLst/>
          </a:prstGeom>
          <a:noFill/>
          <a:ln>
            <a:noFill/>
          </a:ln>
        </p:spPr>
      </p:pic>
      <p:pic>
        <p:nvPicPr>
          <p:cNvPr id="560" name="Google Shape;560;g2fd5dafcd4b_1_1" descr="Close"/>
          <p:cNvPicPr preferRelativeResize="0"/>
          <p:nvPr/>
        </p:nvPicPr>
        <p:blipFill rotWithShape="1">
          <a:blip r:embed="rId5">
            <a:alphaModFix/>
          </a:blip>
          <a:srcRect/>
          <a:stretch/>
        </p:blipFill>
        <p:spPr>
          <a:xfrm>
            <a:off x="10803365" y="5084487"/>
            <a:ext cx="132329" cy="165586"/>
          </a:xfrm>
          <a:prstGeom prst="rect">
            <a:avLst/>
          </a:prstGeom>
          <a:noFill/>
          <a:ln>
            <a:noFill/>
          </a:ln>
        </p:spPr>
      </p:pic>
      <p:pic>
        <p:nvPicPr>
          <p:cNvPr id="561" name="Google Shape;561;g2fd5dafcd4b_1_1" descr="Close"/>
          <p:cNvPicPr preferRelativeResize="0"/>
          <p:nvPr/>
        </p:nvPicPr>
        <p:blipFill rotWithShape="1">
          <a:blip r:embed="rId5">
            <a:alphaModFix/>
          </a:blip>
          <a:srcRect/>
          <a:stretch/>
        </p:blipFill>
        <p:spPr>
          <a:xfrm>
            <a:off x="10803365" y="5432314"/>
            <a:ext cx="132329" cy="165586"/>
          </a:xfrm>
          <a:prstGeom prst="rect">
            <a:avLst/>
          </a:prstGeom>
          <a:noFill/>
          <a:ln>
            <a:noFill/>
          </a:ln>
        </p:spPr>
      </p:pic>
      <p:pic>
        <p:nvPicPr>
          <p:cNvPr id="562" name="Google Shape;562;g2fd5dafcd4b_1_1" descr="Close"/>
          <p:cNvPicPr preferRelativeResize="0"/>
          <p:nvPr/>
        </p:nvPicPr>
        <p:blipFill rotWithShape="1">
          <a:blip r:embed="rId5">
            <a:alphaModFix/>
          </a:blip>
          <a:srcRect/>
          <a:stretch/>
        </p:blipFill>
        <p:spPr>
          <a:xfrm>
            <a:off x="10803365" y="5780144"/>
            <a:ext cx="132329" cy="165586"/>
          </a:xfrm>
          <a:prstGeom prst="rect">
            <a:avLst/>
          </a:prstGeom>
          <a:noFill/>
          <a:ln>
            <a:noFill/>
          </a:ln>
        </p:spPr>
      </p:pic>
      <p:pic>
        <p:nvPicPr>
          <p:cNvPr id="563" name="Google Shape;563;g2fd5dafcd4b_1_1" descr="Close"/>
          <p:cNvPicPr preferRelativeResize="0"/>
          <p:nvPr/>
        </p:nvPicPr>
        <p:blipFill rotWithShape="1">
          <a:blip r:embed="rId5">
            <a:alphaModFix/>
          </a:blip>
          <a:srcRect/>
          <a:stretch/>
        </p:blipFill>
        <p:spPr>
          <a:xfrm>
            <a:off x="10803365" y="4910574"/>
            <a:ext cx="132329" cy="165586"/>
          </a:xfrm>
          <a:prstGeom prst="rect">
            <a:avLst/>
          </a:prstGeom>
          <a:noFill/>
          <a:ln>
            <a:noFill/>
          </a:ln>
        </p:spPr>
      </p:pic>
      <p:pic>
        <p:nvPicPr>
          <p:cNvPr id="564" name="Google Shape;564;g2fd5dafcd4b_1_1" descr="Close"/>
          <p:cNvPicPr preferRelativeResize="0"/>
          <p:nvPr/>
        </p:nvPicPr>
        <p:blipFill rotWithShape="1">
          <a:blip r:embed="rId5">
            <a:alphaModFix/>
          </a:blip>
          <a:srcRect/>
          <a:stretch/>
        </p:blipFill>
        <p:spPr>
          <a:xfrm>
            <a:off x="10803365" y="5258400"/>
            <a:ext cx="132329" cy="165586"/>
          </a:xfrm>
          <a:prstGeom prst="rect">
            <a:avLst/>
          </a:prstGeom>
          <a:noFill/>
          <a:ln>
            <a:noFill/>
          </a:ln>
        </p:spPr>
      </p:pic>
      <p:pic>
        <p:nvPicPr>
          <p:cNvPr id="565" name="Google Shape;565;g2fd5dafcd4b_1_1" descr="Close"/>
          <p:cNvPicPr preferRelativeResize="0"/>
          <p:nvPr/>
        </p:nvPicPr>
        <p:blipFill rotWithShape="1">
          <a:blip r:embed="rId5">
            <a:alphaModFix/>
          </a:blip>
          <a:srcRect/>
          <a:stretch/>
        </p:blipFill>
        <p:spPr>
          <a:xfrm>
            <a:off x="10803365" y="5606227"/>
            <a:ext cx="132329" cy="165586"/>
          </a:xfrm>
          <a:prstGeom prst="rect">
            <a:avLst/>
          </a:prstGeom>
          <a:noFill/>
          <a:ln>
            <a:noFill/>
          </a:ln>
        </p:spPr>
      </p:pic>
      <p:pic>
        <p:nvPicPr>
          <p:cNvPr id="566" name="Google Shape;566;g2fd5dafcd4b_1_1" descr="Tick"/>
          <p:cNvPicPr preferRelativeResize="0"/>
          <p:nvPr/>
        </p:nvPicPr>
        <p:blipFill rotWithShape="1">
          <a:blip r:embed="rId4">
            <a:alphaModFix/>
          </a:blip>
          <a:srcRect/>
          <a:stretch/>
        </p:blipFill>
        <p:spPr>
          <a:xfrm>
            <a:off x="10803365" y="2992877"/>
            <a:ext cx="132329" cy="165586"/>
          </a:xfrm>
          <a:prstGeom prst="rect">
            <a:avLst/>
          </a:prstGeom>
          <a:noFill/>
          <a:ln>
            <a:noFill/>
          </a:ln>
        </p:spPr>
      </p:pic>
      <p:pic>
        <p:nvPicPr>
          <p:cNvPr id="567" name="Google Shape;567;g2fd5dafcd4b_1_1" descr="Tick"/>
          <p:cNvPicPr preferRelativeResize="0"/>
          <p:nvPr/>
        </p:nvPicPr>
        <p:blipFill rotWithShape="1">
          <a:blip r:embed="rId4">
            <a:alphaModFix/>
          </a:blip>
          <a:srcRect/>
          <a:stretch/>
        </p:blipFill>
        <p:spPr>
          <a:xfrm>
            <a:off x="10803365" y="4393470"/>
            <a:ext cx="132329" cy="165586"/>
          </a:xfrm>
          <a:prstGeom prst="rect">
            <a:avLst/>
          </a:prstGeom>
          <a:noFill/>
          <a:ln>
            <a:noFill/>
          </a:ln>
        </p:spPr>
      </p:pic>
      <p:cxnSp>
        <p:nvCxnSpPr>
          <p:cNvPr id="568" name="Google Shape;568;g2fd5dafcd4b_1_1"/>
          <p:cNvCxnSpPr/>
          <p:nvPr/>
        </p:nvCxnSpPr>
        <p:spPr>
          <a:xfrm>
            <a:off x="3248242" y="1182564"/>
            <a:ext cx="11100" cy="4691700"/>
          </a:xfrm>
          <a:prstGeom prst="straightConnector1">
            <a:avLst/>
          </a:prstGeom>
          <a:noFill/>
          <a:ln w="9525" cap="flat" cmpd="sng">
            <a:solidFill>
              <a:srgbClr val="242852"/>
            </a:solidFill>
            <a:prstDash val="dot"/>
            <a:round/>
            <a:headEnd type="none" w="sm" len="sm"/>
            <a:tailEnd type="none" w="sm" len="sm"/>
          </a:ln>
        </p:spPr>
      </p:cxnSp>
      <p:pic>
        <p:nvPicPr>
          <p:cNvPr id="569" name="Google Shape;569;g2fd5dafcd4b_1_1"/>
          <p:cNvPicPr preferRelativeResize="0"/>
          <p:nvPr/>
        </p:nvPicPr>
        <p:blipFill rotWithShape="1">
          <a:blip r:embed="rId6">
            <a:alphaModFix/>
          </a:blip>
          <a:srcRect/>
          <a:stretch/>
        </p:blipFill>
        <p:spPr>
          <a:xfrm>
            <a:off x="1038975" y="1941063"/>
            <a:ext cx="2025031" cy="2791915"/>
          </a:xfrm>
          <a:prstGeom prst="rect">
            <a:avLst/>
          </a:prstGeom>
          <a:noFill/>
          <a:ln>
            <a:noFill/>
          </a:ln>
        </p:spPr>
      </p:pic>
      <p:sp>
        <p:nvSpPr>
          <p:cNvPr id="570" name="Google Shape;570;g2fd5dafcd4b_1_1"/>
          <p:cNvSpPr txBox="1"/>
          <p:nvPr/>
        </p:nvSpPr>
        <p:spPr>
          <a:xfrm>
            <a:off x="1125995" y="1131127"/>
            <a:ext cx="19380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4A66AC"/>
                </a:solidFill>
                <a:latin typeface="Roboto Condensed"/>
                <a:ea typeface="Roboto Condensed"/>
                <a:cs typeface="Roboto Condensed"/>
                <a:sym typeface="Roboto Condensed"/>
              </a:rPr>
              <a:t>Niveau provincial</a:t>
            </a:r>
            <a:endParaRPr sz="1200" i="0" u="none" strike="noStrike" cap="none">
              <a:solidFill>
                <a:srgbClr val="000000"/>
              </a:solidFill>
              <a:latin typeface="Roboto Condensed"/>
              <a:ea typeface="Roboto Condensed"/>
              <a:cs typeface="Roboto Condensed"/>
              <a:sym typeface="Roboto Condensed"/>
            </a:endParaRPr>
          </a:p>
        </p:txBody>
      </p:sp>
      <p:cxnSp>
        <p:nvCxnSpPr>
          <p:cNvPr id="571" name="Google Shape;571;g2fd5dafcd4b_1_1"/>
          <p:cNvCxnSpPr/>
          <p:nvPr/>
        </p:nvCxnSpPr>
        <p:spPr>
          <a:xfrm rot="10800000" flipH="1">
            <a:off x="3434897" y="1330707"/>
            <a:ext cx="5969400" cy="31500"/>
          </a:xfrm>
          <a:prstGeom prst="straightConnector1">
            <a:avLst/>
          </a:prstGeom>
          <a:noFill/>
          <a:ln w="9525" cap="flat" cmpd="sng">
            <a:solidFill>
              <a:srgbClr val="434343"/>
            </a:solidFill>
            <a:prstDash val="solid"/>
            <a:round/>
            <a:headEnd type="none" w="sm" len="sm"/>
            <a:tailEnd type="none" w="sm" len="sm"/>
          </a:ln>
        </p:spPr>
      </p:cxnSp>
      <p:pic>
        <p:nvPicPr>
          <p:cNvPr id="572" name="Google Shape;572;g2fd5dafcd4b_1_1"/>
          <p:cNvPicPr preferRelativeResize="0"/>
          <p:nvPr/>
        </p:nvPicPr>
        <p:blipFill rotWithShape="1">
          <a:blip r:embed="rId7">
            <a:alphaModFix/>
          </a:blip>
          <a:srcRect l="49718" t="9011" r="33949" b="32587"/>
          <a:stretch/>
        </p:blipFill>
        <p:spPr>
          <a:xfrm>
            <a:off x="1259997" y="4844695"/>
            <a:ext cx="1486112" cy="645183"/>
          </a:xfrm>
          <a:prstGeom prst="rect">
            <a:avLst/>
          </a:prstGeom>
          <a:noFill/>
          <a:ln>
            <a:noFill/>
          </a:ln>
        </p:spPr>
      </p:pic>
      <p:sp>
        <p:nvSpPr>
          <p:cNvPr id="573" name="Google Shape;573;g2fd5dafcd4b_1_1"/>
          <p:cNvSpPr txBox="1"/>
          <p:nvPr/>
        </p:nvSpPr>
        <p:spPr>
          <a:xfrm>
            <a:off x="1060657" y="5569127"/>
            <a:ext cx="1981800" cy="255300"/>
          </a:xfrm>
          <a:prstGeom prst="rect">
            <a:avLst/>
          </a:prstGeom>
          <a:noFill/>
          <a:ln>
            <a:noFill/>
          </a:ln>
        </p:spPr>
        <p:txBody>
          <a:bodyPr spcFirstLastPara="1" wrap="square" lIns="69950" tIns="34975" rIns="69950" bIns="349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 sz="1200" b="1">
                <a:latin typeface="Times New Roman"/>
                <a:ea typeface="Times New Roman"/>
                <a:cs typeface="Times New Roman"/>
                <a:sym typeface="Times New Roman"/>
              </a:rPr>
              <a:t>3</a:t>
            </a:r>
            <a:r>
              <a:rPr lang="fr" sz="1200" b="1" i="0" u="none" strike="noStrike" cap="none">
                <a:solidFill>
                  <a:srgbClr val="000000"/>
                </a:solidFill>
                <a:latin typeface="Times New Roman"/>
                <a:ea typeface="Times New Roman"/>
                <a:cs typeface="Times New Roman"/>
                <a:sym typeface="Times New Roman"/>
              </a:rPr>
              <a:t>,5m$ sur </a:t>
            </a:r>
            <a:r>
              <a:rPr lang="fr" sz="1200" b="1">
                <a:latin typeface="Times New Roman"/>
                <a:ea typeface="Times New Roman"/>
                <a:cs typeface="Times New Roman"/>
                <a:sym typeface="Times New Roman"/>
              </a:rPr>
              <a:t>4</a:t>
            </a:r>
            <a:r>
              <a:rPr lang="fr" sz="1200" b="1" i="0" u="none" strike="noStrike" cap="none">
                <a:solidFill>
                  <a:srgbClr val="000000"/>
                </a:solidFill>
                <a:latin typeface="Times New Roman"/>
                <a:ea typeface="Times New Roman"/>
                <a:cs typeface="Times New Roman"/>
                <a:sym typeface="Times New Roman"/>
              </a:rPr>
              <a:t> ans </a:t>
            </a:r>
            <a:endParaRPr sz="1100" i="0" u="none" strike="noStrike" cap="none">
              <a:solidFill>
                <a:srgbClr val="000000"/>
              </a:solidFill>
              <a:latin typeface="Times New Roman"/>
              <a:ea typeface="Times New Roman"/>
              <a:cs typeface="Times New Roman"/>
              <a:sym typeface="Times New Roman"/>
            </a:endParaRPr>
          </a:p>
        </p:txBody>
      </p:sp>
      <p:pic>
        <p:nvPicPr>
          <p:cNvPr id="574" name="Google Shape;574;g2fd5dafcd4b_1_1" descr="Tick"/>
          <p:cNvPicPr preferRelativeResize="0"/>
          <p:nvPr/>
        </p:nvPicPr>
        <p:blipFill rotWithShape="1">
          <a:blip r:embed="rId4">
            <a:alphaModFix/>
          </a:blip>
          <a:srcRect/>
          <a:stretch/>
        </p:blipFill>
        <p:spPr>
          <a:xfrm>
            <a:off x="10803365" y="4562751"/>
            <a:ext cx="132329" cy="165586"/>
          </a:xfrm>
          <a:prstGeom prst="rect">
            <a:avLst/>
          </a:prstGeom>
          <a:noFill/>
          <a:ln>
            <a:noFill/>
          </a:ln>
        </p:spPr>
      </p:pic>
      <p:sp>
        <p:nvSpPr>
          <p:cNvPr id="575" name="Google Shape;575;g2fd5dafcd4b_1_1"/>
          <p:cNvSpPr/>
          <p:nvPr/>
        </p:nvSpPr>
        <p:spPr>
          <a:xfrm>
            <a:off x="1738389" y="4016328"/>
            <a:ext cx="529200" cy="337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fr" sz="1300" b="1" i="0" u="none" strike="noStrike" cap="none">
                <a:solidFill>
                  <a:srgbClr val="000000"/>
                </a:solidFill>
                <a:latin typeface="Times New Roman"/>
                <a:ea typeface="Times New Roman"/>
                <a:cs typeface="Times New Roman"/>
                <a:sym typeface="Times New Roman"/>
              </a:rPr>
              <a:t>19</a:t>
            </a:r>
            <a:endParaRPr sz="1300" b="1" i="0" u="none" strike="noStrike" cap="none">
              <a:solidFill>
                <a:srgbClr val="000000"/>
              </a:solidFill>
              <a:latin typeface="Times New Roman"/>
              <a:ea typeface="Times New Roman"/>
              <a:cs typeface="Times New Roman"/>
              <a:sym typeface="Times New Roman"/>
            </a:endParaRPr>
          </a:p>
        </p:txBody>
      </p:sp>
      <p:sp>
        <p:nvSpPr>
          <p:cNvPr id="576" name="Google Shape;576;g2fd5dafcd4b_1_1"/>
          <p:cNvSpPr/>
          <p:nvPr/>
        </p:nvSpPr>
        <p:spPr>
          <a:xfrm>
            <a:off x="1926490" y="3862114"/>
            <a:ext cx="216000" cy="160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577" name="Google Shape;577;g2fd5dafcd4b_1_1"/>
          <p:cNvSpPr/>
          <p:nvPr/>
        </p:nvSpPr>
        <p:spPr>
          <a:xfrm rot="-5400000">
            <a:off x="1938856" y="3882560"/>
            <a:ext cx="128400" cy="119400"/>
          </a:xfrm>
          <a:prstGeom prst="rightArrow">
            <a:avLst>
              <a:gd name="adj1" fmla="val 50000"/>
              <a:gd name="adj2" fmla="val 50000"/>
            </a:avLst>
          </a:prstGeom>
          <a:solidFill>
            <a:srgbClr val="92D050"/>
          </a:solidFill>
          <a:ln w="9525" cap="flat" cmpd="sng">
            <a:solidFill>
              <a:srgbClr val="00B05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cxnSp>
        <p:nvCxnSpPr>
          <p:cNvPr id="578" name="Google Shape;578;g2fd5dafcd4b_1_1"/>
          <p:cNvCxnSpPr/>
          <p:nvPr/>
        </p:nvCxnSpPr>
        <p:spPr>
          <a:xfrm rot="10800000" flipH="1">
            <a:off x="1000650" y="6308950"/>
            <a:ext cx="10505400" cy="47400"/>
          </a:xfrm>
          <a:prstGeom prst="straightConnector1">
            <a:avLst/>
          </a:prstGeom>
          <a:noFill/>
          <a:ln w="9525" cap="flat" cmpd="sng">
            <a:solidFill>
              <a:srgbClr val="9E9E9E"/>
            </a:solidFill>
            <a:prstDash val="solid"/>
            <a:round/>
            <a:headEnd type="none" w="med" len="med"/>
            <a:tailEnd type="none" w="med" len="med"/>
          </a:ln>
        </p:spPr>
      </p:cxnSp>
      <p:sp>
        <p:nvSpPr>
          <p:cNvPr id="579" name="Google Shape;579;g2fd5dafcd4b_1_1"/>
          <p:cNvSpPr txBox="1"/>
          <p:nvPr/>
        </p:nvSpPr>
        <p:spPr>
          <a:xfrm>
            <a:off x="3232300" y="3510950"/>
            <a:ext cx="8168700" cy="2576700"/>
          </a:xfrm>
          <a:prstGeom prst="rect">
            <a:avLst/>
          </a:prstGeom>
          <a:noFill/>
          <a:ln w="19050" cap="flat" cmpd="sng">
            <a:solidFill>
              <a:srgbClr val="E69138"/>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Times New Roman"/>
              <a:ea typeface="Times New Roman"/>
              <a:cs typeface="Times New Roman"/>
              <a:sym typeface="Times New Roman"/>
            </a:endParaRPr>
          </a:p>
        </p:txBody>
      </p:sp>
      <p:sp>
        <p:nvSpPr>
          <p:cNvPr id="580" name="Google Shape;580;g2fd5dafcd4b_1_1"/>
          <p:cNvSpPr txBox="1"/>
          <p:nvPr/>
        </p:nvSpPr>
        <p:spPr>
          <a:xfrm>
            <a:off x="7339276" y="3343550"/>
            <a:ext cx="2686500" cy="259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1">
                <a:solidFill>
                  <a:srgbClr val="E69138"/>
                </a:solidFill>
                <a:latin typeface="Times New Roman"/>
                <a:ea typeface="Times New Roman"/>
                <a:cs typeface="Times New Roman"/>
                <a:sym typeface="Times New Roman"/>
              </a:rPr>
              <a:t>Édit promulgué, p</a:t>
            </a:r>
            <a:r>
              <a:rPr lang="fr" sz="1200" b="1" i="1" u="none" strike="noStrike" cap="none">
                <a:solidFill>
                  <a:srgbClr val="E69138"/>
                </a:solidFill>
                <a:latin typeface="Times New Roman"/>
                <a:ea typeface="Times New Roman"/>
                <a:cs typeface="Times New Roman"/>
                <a:sym typeface="Times New Roman"/>
              </a:rPr>
              <a:t>as de décaissement</a:t>
            </a:r>
            <a:endParaRPr sz="1200" b="1" i="1" u="none" strike="noStrike" cap="none">
              <a:solidFill>
                <a:srgbClr val="E69138"/>
              </a:solidFill>
              <a:latin typeface="Times New Roman"/>
              <a:ea typeface="Times New Roman"/>
              <a:cs typeface="Times New Roman"/>
              <a:sym typeface="Times New Roman"/>
            </a:endParaRPr>
          </a:p>
        </p:txBody>
      </p:sp>
      <p:sp>
        <p:nvSpPr>
          <p:cNvPr id="581" name="Google Shape;581;g2fd5dafcd4b_1_1"/>
          <p:cNvSpPr txBox="1"/>
          <p:nvPr/>
        </p:nvSpPr>
        <p:spPr>
          <a:xfrm>
            <a:off x="3232300" y="4728325"/>
            <a:ext cx="8168700" cy="1359300"/>
          </a:xfrm>
          <a:prstGeom prst="rect">
            <a:avLst/>
          </a:prstGeom>
          <a:noFill/>
          <a:ln w="19050" cap="flat" cmpd="sng">
            <a:solidFill>
              <a:srgbClr val="CC01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Times New Roman"/>
              <a:ea typeface="Times New Roman"/>
              <a:cs typeface="Times New Roman"/>
              <a:sym typeface="Times New Roman"/>
            </a:endParaRPr>
          </a:p>
        </p:txBody>
      </p:sp>
      <p:sp>
        <p:nvSpPr>
          <p:cNvPr id="582" name="Google Shape;582;g2fd5dafcd4b_1_1"/>
          <p:cNvSpPr txBox="1"/>
          <p:nvPr/>
        </p:nvSpPr>
        <p:spPr>
          <a:xfrm>
            <a:off x="7339276" y="4593350"/>
            <a:ext cx="2686500" cy="259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1" u="none" strike="noStrike" cap="none">
                <a:solidFill>
                  <a:srgbClr val="CC0100"/>
                </a:solidFill>
                <a:latin typeface="Times New Roman"/>
                <a:ea typeface="Times New Roman"/>
                <a:cs typeface="Times New Roman"/>
                <a:sym typeface="Times New Roman"/>
              </a:rPr>
              <a:t>Pas d’édit et pas de décaissement</a:t>
            </a:r>
            <a:endParaRPr sz="1200" b="1" i="1" u="none" strike="noStrike" cap="none">
              <a:solidFill>
                <a:srgbClr val="CC0100"/>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2f520e99694_0_475"/>
          <p:cNvSpPr txBox="1">
            <a:spLocks noGrp="1"/>
          </p:cNvSpPr>
          <p:nvPr>
            <p:ph type="title"/>
          </p:nvPr>
        </p:nvSpPr>
        <p:spPr>
          <a:xfrm>
            <a:off x="838200" y="-13250"/>
            <a:ext cx="10746000" cy="1124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600"/>
              <a:buFont typeface="Roboto Condensed"/>
              <a:buNone/>
            </a:pPr>
            <a:r>
              <a:rPr lang="fr" sz="2200">
                <a:solidFill>
                  <a:schemeClr val="accent1"/>
                </a:solidFill>
              </a:rPr>
              <a:t>La bonne performance de la couverture vaccinale de la RDC en Penta 1 depuis 4 ans montre un bon accès des services de vaccination</a:t>
            </a:r>
            <a:endParaRPr sz="2200"/>
          </a:p>
        </p:txBody>
      </p:sp>
      <p:sp>
        <p:nvSpPr>
          <p:cNvPr id="588" name="Google Shape;588;g2f520e99694_0_4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
              <a:t>11</a:t>
            </a:fld>
            <a:endParaRPr/>
          </a:p>
        </p:txBody>
      </p:sp>
      <p:cxnSp>
        <p:nvCxnSpPr>
          <p:cNvPr id="589" name="Google Shape;589;g2f520e99694_0_475"/>
          <p:cNvCxnSpPr/>
          <p:nvPr/>
        </p:nvCxnSpPr>
        <p:spPr>
          <a:xfrm rot="10800000" flipH="1">
            <a:off x="1000650" y="6308950"/>
            <a:ext cx="10505400" cy="47400"/>
          </a:xfrm>
          <a:prstGeom prst="straightConnector1">
            <a:avLst/>
          </a:prstGeom>
          <a:noFill/>
          <a:ln w="9525" cap="flat" cmpd="sng">
            <a:solidFill>
              <a:srgbClr val="9E9E9E"/>
            </a:solidFill>
            <a:prstDash val="solid"/>
            <a:round/>
            <a:headEnd type="none" w="med" len="med"/>
            <a:tailEnd type="none" w="med" len="med"/>
          </a:ln>
        </p:spPr>
      </p:cxnSp>
      <p:sp>
        <p:nvSpPr>
          <p:cNvPr id="590" name="Google Shape;590;g2f520e99694_0_475"/>
          <p:cNvSpPr txBox="1"/>
          <p:nvPr/>
        </p:nvSpPr>
        <p:spPr>
          <a:xfrm>
            <a:off x="1038975" y="6393625"/>
            <a:ext cx="10011600" cy="1386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fr" sz="900" b="1">
                <a:solidFill>
                  <a:srgbClr val="4472C4"/>
                </a:solidFill>
                <a:latin typeface="Roboto"/>
                <a:ea typeface="Roboto"/>
                <a:cs typeface="Roboto"/>
                <a:sym typeface="Roboto"/>
              </a:rPr>
              <a:t>Source</a:t>
            </a:r>
            <a:r>
              <a:rPr lang="fr" sz="900">
                <a:solidFill>
                  <a:srgbClr val="4472C4"/>
                </a:solidFill>
                <a:latin typeface="Roboto"/>
                <a:ea typeface="Roboto"/>
                <a:cs typeface="Roboto"/>
                <a:sym typeface="Roboto"/>
              </a:rPr>
              <a:t> : MICS 2018-2019, ECCV 2020, 2021, 2022 et 2023</a:t>
            </a:r>
            <a:endParaRPr sz="900">
              <a:solidFill>
                <a:srgbClr val="4472C4"/>
              </a:solidFill>
              <a:latin typeface="Roboto"/>
              <a:ea typeface="Roboto"/>
              <a:cs typeface="Roboto"/>
              <a:sym typeface="Roboto"/>
            </a:endParaRPr>
          </a:p>
        </p:txBody>
      </p:sp>
      <p:pic>
        <p:nvPicPr>
          <p:cNvPr id="591" name="Google Shape;591;g2f520e99694_0_475" title="Chart"/>
          <p:cNvPicPr preferRelativeResize="0"/>
          <p:nvPr/>
        </p:nvPicPr>
        <p:blipFill rotWithShape="1">
          <a:blip r:embed="rId3">
            <a:alphaModFix/>
          </a:blip>
          <a:srcRect l="4598"/>
          <a:stretch/>
        </p:blipFill>
        <p:spPr>
          <a:xfrm>
            <a:off x="1226400" y="1511350"/>
            <a:ext cx="10054277" cy="3984201"/>
          </a:xfrm>
          <a:prstGeom prst="rect">
            <a:avLst/>
          </a:prstGeom>
          <a:noFill/>
          <a:ln>
            <a:noFill/>
          </a:ln>
        </p:spPr>
      </p:pic>
      <p:sp>
        <p:nvSpPr>
          <p:cNvPr id="592" name="Google Shape;592;g2f520e99694_0_475"/>
          <p:cNvSpPr/>
          <p:nvPr/>
        </p:nvSpPr>
        <p:spPr>
          <a:xfrm>
            <a:off x="8984110" y="2633471"/>
            <a:ext cx="317100" cy="317100"/>
          </a:xfrm>
          <a:prstGeom prst="ellipse">
            <a:avLst/>
          </a:prstGeom>
          <a:solidFill>
            <a:srgbClr val="FFFFFF"/>
          </a:solidFill>
          <a:ln w="19050" cap="flat" cmpd="sng">
            <a:solidFill>
              <a:srgbClr val="6D9EEB"/>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fr" sz="1100" b="1">
                <a:solidFill>
                  <a:srgbClr val="F1C232"/>
                </a:solidFill>
                <a:latin typeface="Source Serif Pro"/>
                <a:ea typeface="Source Serif Pro"/>
                <a:cs typeface="Source Serif Pro"/>
                <a:sym typeface="Source Serif Pro"/>
              </a:rPr>
              <a:t>0</a:t>
            </a:r>
            <a:endParaRPr>
              <a:solidFill>
                <a:srgbClr val="F1C232"/>
              </a:solidFill>
              <a:latin typeface="Source Serif Pro"/>
              <a:ea typeface="Source Serif Pro"/>
              <a:cs typeface="Source Serif Pro"/>
              <a:sym typeface="Source Serif Pro"/>
            </a:endParaRPr>
          </a:p>
        </p:txBody>
      </p:sp>
      <p:sp>
        <p:nvSpPr>
          <p:cNvPr id="593" name="Google Shape;593;g2f520e99694_0_475"/>
          <p:cNvSpPr/>
          <p:nvPr/>
        </p:nvSpPr>
        <p:spPr>
          <a:xfrm>
            <a:off x="8984110" y="3383334"/>
            <a:ext cx="317100" cy="317100"/>
          </a:xfrm>
          <a:prstGeom prst="ellipse">
            <a:avLst/>
          </a:prstGeom>
          <a:solidFill>
            <a:srgbClr val="FFFFFF"/>
          </a:solidFill>
          <a:ln w="19050" cap="flat" cmpd="sng">
            <a:solidFill>
              <a:srgbClr val="CFE2F3"/>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fr" sz="1100" b="1" i="0" u="none" strike="noStrike" cap="none">
                <a:solidFill>
                  <a:srgbClr val="FF0000"/>
                </a:solidFill>
                <a:latin typeface="Source Serif Pro"/>
                <a:ea typeface="Source Serif Pro"/>
                <a:cs typeface="Source Serif Pro"/>
                <a:sym typeface="Source Serif Pro"/>
              </a:rPr>
              <a:t>-</a:t>
            </a:r>
            <a:r>
              <a:rPr lang="fr" sz="1100" b="1">
                <a:solidFill>
                  <a:srgbClr val="FF0000"/>
                </a:solidFill>
                <a:latin typeface="Source Serif Pro"/>
                <a:ea typeface="Source Serif Pro"/>
                <a:cs typeface="Source Serif Pro"/>
                <a:sym typeface="Source Serif Pro"/>
              </a:rPr>
              <a:t>3</a:t>
            </a:r>
            <a:endParaRPr>
              <a:latin typeface="Source Serif Pro"/>
              <a:ea typeface="Source Serif Pro"/>
              <a:cs typeface="Source Serif Pro"/>
              <a:sym typeface="Source Serif Pro"/>
            </a:endParaRPr>
          </a:p>
        </p:txBody>
      </p:sp>
      <p:sp>
        <p:nvSpPr>
          <p:cNvPr id="594" name="Google Shape;594;g2f520e99694_0_475"/>
          <p:cNvSpPr/>
          <p:nvPr/>
        </p:nvSpPr>
        <p:spPr>
          <a:xfrm>
            <a:off x="8984110" y="4042576"/>
            <a:ext cx="317100" cy="317100"/>
          </a:xfrm>
          <a:prstGeom prst="ellipse">
            <a:avLst/>
          </a:prstGeom>
          <a:solidFill>
            <a:srgbClr val="FFFFFF"/>
          </a:solidFill>
          <a:ln w="19050" cap="flat" cmpd="sng">
            <a:solidFill>
              <a:srgbClr val="1155C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fr" sz="1100" b="1" i="0" u="none" strike="noStrike" cap="none">
                <a:solidFill>
                  <a:srgbClr val="FF0000"/>
                </a:solidFill>
                <a:latin typeface="Source Serif Pro"/>
                <a:ea typeface="Source Serif Pro"/>
                <a:cs typeface="Source Serif Pro"/>
                <a:sym typeface="Source Serif Pro"/>
              </a:rPr>
              <a:t>-</a:t>
            </a:r>
            <a:r>
              <a:rPr lang="fr" sz="1100" b="1">
                <a:solidFill>
                  <a:srgbClr val="FF0000"/>
                </a:solidFill>
                <a:latin typeface="Source Serif Pro"/>
                <a:ea typeface="Source Serif Pro"/>
                <a:cs typeface="Source Serif Pro"/>
                <a:sym typeface="Source Serif Pro"/>
              </a:rPr>
              <a:t>7</a:t>
            </a:r>
            <a:endParaRPr>
              <a:latin typeface="Source Serif Pro"/>
              <a:ea typeface="Source Serif Pro"/>
              <a:cs typeface="Source Serif Pro"/>
              <a:sym typeface="Source Serif Pro"/>
            </a:endParaRPr>
          </a:p>
        </p:txBody>
      </p:sp>
      <p:cxnSp>
        <p:nvCxnSpPr>
          <p:cNvPr id="595" name="Google Shape;595;g2f520e99694_0_475"/>
          <p:cNvCxnSpPr/>
          <p:nvPr/>
        </p:nvCxnSpPr>
        <p:spPr>
          <a:xfrm>
            <a:off x="1270586" y="6029450"/>
            <a:ext cx="9758100" cy="0"/>
          </a:xfrm>
          <a:prstGeom prst="straightConnector1">
            <a:avLst/>
          </a:prstGeom>
          <a:noFill/>
          <a:ln w="12700" cap="sq" cmpd="sng">
            <a:solidFill>
              <a:srgbClr val="1C4587"/>
            </a:solidFill>
            <a:prstDash val="solid"/>
            <a:miter lim="800000"/>
            <a:headEnd type="none" w="sm" len="sm"/>
            <a:tailEnd type="triangle" w="med" len="med"/>
          </a:ln>
        </p:spPr>
      </p:cxnSp>
      <p:cxnSp>
        <p:nvCxnSpPr>
          <p:cNvPr id="596" name="Google Shape;596;g2f520e99694_0_475"/>
          <p:cNvCxnSpPr/>
          <p:nvPr/>
        </p:nvCxnSpPr>
        <p:spPr>
          <a:xfrm>
            <a:off x="2335535" y="5761153"/>
            <a:ext cx="0" cy="285900"/>
          </a:xfrm>
          <a:prstGeom prst="straightConnector1">
            <a:avLst/>
          </a:prstGeom>
          <a:noFill/>
          <a:ln w="9525" cap="flat" cmpd="sng">
            <a:solidFill>
              <a:srgbClr val="757575"/>
            </a:solidFill>
            <a:prstDash val="solid"/>
            <a:round/>
            <a:headEnd type="none" w="sm" len="sm"/>
            <a:tailEnd type="none" w="sm" len="sm"/>
          </a:ln>
        </p:spPr>
      </p:cxnSp>
      <p:sp>
        <p:nvSpPr>
          <p:cNvPr id="597" name="Google Shape;597;g2f520e99694_0_475"/>
          <p:cNvSpPr/>
          <p:nvPr/>
        </p:nvSpPr>
        <p:spPr>
          <a:xfrm>
            <a:off x="2274673" y="5973844"/>
            <a:ext cx="121800" cy="121800"/>
          </a:xfrm>
          <a:prstGeom prst="ellipse">
            <a:avLst/>
          </a:prstGeom>
          <a:solidFill>
            <a:srgbClr val="1C4587"/>
          </a:solidFill>
          <a:ln w="127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598" name="Google Shape;598;g2f520e99694_0_475"/>
          <p:cNvCxnSpPr/>
          <p:nvPr/>
        </p:nvCxnSpPr>
        <p:spPr>
          <a:xfrm>
            <a:off x="3072902" y="5761395"/>
            <a:ext cx="0" cy="285900"/>
          </a:xfrm>
          <a:prstGeom prst="straightConnector1">
            <a:avLst/>
          </a:prstGeom>
          <a:noFill/>
          <a:ln w="9525" cap="flat" cmpd="sng">
            <a:solidFill>
              <a:srgbClr val="757575"/>
            </a:solidFill>
            <a:prstDash val="solid"/>
            <a:round/>
            <a:headEnd type="none" w="sm" len="sm"/>
            <a:tailEnd type="none" w="sm" len="sm"/>
          </a:ln>
        </p:spPr>
      </p:cxnSp>
      <p:sp>
        <p:nvSpPr>
          <p:cNvPr id="599" name="Google Shape;599;g2f520e99694_0_475"/>
          <p:cNvSpPr/>
          <p:nvPr/>
        </p:nvSpPr>
        <p:spPr>
          <a:xfrm>
            <a:off x="3012041" y="5973844"/>
            <a:ext cx="121800" cy="121800"/>
          </a:xfrm>
          <a:prstGeom prst="ellipse">
            <a:avLst/>
          </a:prstGeom>
          <a:solidFill>
            <a:srgbClr val="1C4587"/>
          </a:solidFill>
          <a:ln w="127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00" name="Google Shape;600;g2f520e99694_0_475"/>
          <p:cNvCxnSpPr/>
          <p:nvPr/>
        </p:nvCxnSpPr>
        <p:spPr>
          <a:xfrm>
            <a:off x="7291411" y="5764748"/>
            <a:ext cx="0" cy="285900"/>
          </a:xfrm>
          <a:prstGeom prst="straightConnector1">
            <a:avLst/>
          </a:prstGeom>
          <a:noFill/>
          <a:ln w="9525" cap="flat" cmpd="sng">
            <a:solidFill>
              <a:srgbClr val="757575"/>
            </a:solidFill>
            <a:prstDash val="solid"/>
            <a:round/>
            <a:headEnd type="none" w="sm" len="sm"/>
            <a:tailEnd type="none" w="sm" len="sm"/>
          </a:ln>
        </p:spPr>
      </p:cxnSp>
      <p:sp>
        <p:nvSpPr>
          <p:cNvPr id="601" name="Google Shape;601;g2f520e99694_0_475"/>
          <p:cNvSpPr/>
          <p:nvPr/>
        </p:nvSpPr>
        <p:spPr>
          <a:xfrm>
            <a:off x="7230823" y="5973844"/>
            <a:ext cx="121800" cy="121800"/>
          </a:xfrm>
          <a:prstGeom prst="ellipse">
            <a:avLst/>
          </a:prstGeom>
          <a:solidFill>
            <a:srgbClr val="1C4587"/>
          </a:solidFill>
          <a:ln w="127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02" name="Google Shape;602;g2f520e99694_0_475"/>
          <p:cNvCxnSpPr/>
          <p:nvPr/>
        </p:nvCxnSpPr>
        <p:spPr>
          <a:xfrm>
            <a:off x="9133579" y="5777463"/>
            <a:ext cx="0" cy="285900"/>
          </a:xfrm>
          <a:prstGeom prst="straightConnector1">
            <a:avLst/>
          </a:prstGeom>
          <a:noFill/>
          <a:ln w="9525" cap="flat" cmpd="sng">
            <a:solidFill>
              <a:srgbClr val="757575"/>
            </a:solidFill>
            <a:prstDash val="solid"/>
            <a:round/>
            <a:headEnd type="none" w="sm" len="sm"/>
            <a:tailEnd type="none" w="sm" len="sm"/>
          </a:ln>
        </p:spPr>
      </p:cxnSp>
      <p:sp>
        <p:nvSpPr>
          <p:cNvPr id="603" name="Google Shape;603;g2f520e99694_0_475"/>
          <p:cNvSpPr/>
          <p:nvPr/>
        </p:nvSpPr>
        <p:spPr>
          <a:xfrm>
            <a:off x="9072717" y="5973844"/>
            <a:ext cx="121800" cy="121800"/>
          </a:xfrm>
          <a:prstGeom prst="ellipse">
            <a:avLst/>
          </a:prstGeom>
          <a:solidFill>
            <a:srgbClr val="1C4587"/>
          </a:solidFill>
          <a:ln w="127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04" name="Google Shape;604;g2f520e99694_0_475"/>
          <p:cNvSpPr/>
          <p:nvPr/>
        </p:nvSpPr>
        <p:spPr>
          <a:xfrm>
            <a:off x="2288798" y="5237105"/>
            <a:ext cx="716400" cy="243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fr" sz="1000" b="1" i="0" u="none" strike="noStrike" cap="none">
                <a:solidFill>
                  <a:srgbClr val="000000"/>
                </a:solidFill>
                <a:latin typeface="Roboto Condensed"/>
                <a:ea typeface="Roboto Condensed"/>
                <a:cs typeface="Roboto Condensed"/>
                <a:sym typeface="Roboto Condensed"/>
              </a:rPr>
              <a:t>2018</a:t>
            </a:r>
            <a:endParaRPr sz="1200">
              <a:latin typeface="Roboto Condensed"/>
              <a:ea typeface="Roboto Condensed"/>
              <a:cs typeface="Roboto Condensed"/>
              <a:sym typeface="Roboto Condensed"/>
            </a:endParaRPr>
          </a:p>
        </p:txBody>
      </p:sp>
      <p:sp>
        <p:nvSpPr>
          <p:cNvPr id="605" name="Google Shape;605;g2f520e99694_0_475"/>
          <p:cNvSpPr/>
          <p:nvPr/>
        </p:nvSpPr>
        <p:spPr>
          <a:xfrm>
            <a:off x="7230823" y="5237105"/>
            <a:ext cx="402900" cy="243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fr" sz="1000" b="1" i="0" u="none" strike="noStrike" cap="none">
                <a:solidFill>
                  <a:srgbClr val="000000"/>
                </a:solidFill>
                <a:latin typeface="Roboto Condensed"/>
                <a:ea typeface="Roboto Condensed"/>
                <a:cs typeface="Roboto Condensed"/>
                <a:sym typeface="Roboto Condensed"/>
              </a:rPr>
              <a:t>2022</a:t>
            </a:r>
            <a:endParaRPr sz="1200">
              <a:latin typeface="Roboto Condensed"/>
              <a:ea typeface="Roboto Condensed"/>
              <a:cs typeface="Roboto Condensed"/>
              <a:sym typeface="Roboto Condensed"/>
            </a:endParaRPr>
          </a:p>
        </p:txBody>
      </p:sp>
      <p:sp>
        <p:nvSpPr>
          <p:cNvPr id="606" name="Google Shape;606;g2f520e99694_0_475"/>
          <p:cNvSpPr/>
          <p:nvPr/>
        </p:nvSpPr>
        <p:spPr>
          <a:xfrm>
            <a:off x="8752426" y="5237105"/>
            <a:ext cx="587100" cy="243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fr" sz="1000" b="1" i="0" u="none" strike="noStrike" cap="none">
                <a:solidFill>
                  <a:srgbClr val="000000"/>
                </a:solidFill>
                <a:latin typeface="Roboto Condensed"/>
                <a:ea typeface="Roboto Condensed"/>
                <a:cs typeface="Roboto Condensed"/>
                <a:sym typeface="Roboto Condensed"/>
              </a:rPr>
              <a:t>2023</a:t>
            </a:r>
            <a:endParaRPr sz="1200">
              <a:latin typeface="Roboto Condensed"/>
              <a:ea typeface="Roboto Condensed"/>
              <a:cs typeface="Roboto Condensed"/>
              <a:sym typeface="Roboto Condensed"/>
            </a:endParaRPr>
          </a:p>
        </p:txBody>
      </p:sp>
      <p:sp>
        <p:nvSpPr>
          <p:cNvPr id="607" name="Google Shape;607;g2f520e99694_0_475"/>
          <p:cNvSpPr/>
          <p:nvPr/>
        </p:nvSpPr>
        <p:spPr>
          <a:xfrm>
            <a:off x="3027781" y="5237105"/>
            <a:ext cx="716400" cy="243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fr" sz="1000" b="1" i="0" u="none" strike="noStrike" cap="none">
                <a:solidFill>
                  <a:srgbClr val="000000"/>
                </a:solidFill>
                <a:latin typeface="Roboto Condensed"/>
                <a:ea typeface="Roboto Condensed"/>
                <a:cs typeface="Roboto Condensed"/>
                <a:sym typeface="Roboto Condensed"/>
              </a:rPr>
              <a:t>2019 </a:t>
            </a:r>
            <a:endParaRPr sz="1200">
              <a:latin typeface="Roboto Condensed"/>
              <a:ea typeface="Roboto Condensed"/>
              <a:cs typeface="Roboto Condensed"/>
              <a:sym typeface="Roboto Condensed"/>
            </a:endParaRPr>
          </a:p>
        </p:txBody>
      </p:sp>
      <p:cxnSp>
        <p:nvCxnSpPr>
          <p:cNvPr id="608" name="Google Shape;608;g2f520e99694_0_475"/>
          <p:cNvCxnSpPr/>
          <p:nvPr/>
        </p:nvCxnSpPr>
        <p:spPr>
          <a:xfrm>
            <a:off x="3667405" y="5761395"/>
            <a:ext cx="0" cy="285900"/>
          </a:xfrm>
          <a:prstGeom prst="straightConnector1">
            <a:avLst/>
          </a:prstGeom>
          <a:noFill/>
          <a:ln w="9525" cap="flat" cmpd="sng">
            <a:solidFill>
              <a:srgbClr val="757575"/>
            </a:solidFill>
            <a:prstDash val="solid"/>
            <a:round/>
            <a:headEnd type="none" w="sm" len="sm"/>
            <a:tailEnd type="none" w="sm" len="sm"/>
          </a:ln>
        </p:spPr>
      </p:cxnSp>
      <p:sp>
        <p:nvSpPr>
          <p:cNvPr id="609" name="Google Shape;609;g2f520e99694_0_475"/>
          <p:cNvSpPr/>
          <p:nvPr/>
        </p:nvSpPr>
        <p:spPr>
          <a:xfrm>
            <a:off x="3606544" y="5973844"/>
            <a:ext cx="121800" cy="121800"/>
          </a:xfrm>
          <a:prstGeom prst="ellipse">
            <a:avLst/>
          </a:prstGeom>
          <a:solidFill>
            <a:srgbClr val="1C4587"/>
          </a:solidFill>
          <a:ln w="127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10" name="Google Shape;610;g2f520e99694_0_475"/>
          <p:cNvCxnSpPr/>
          <p:nvPr/>
        </p:nvCxnSpPr>
        <p:spPr>
          <a:xfrm>
            <a:off x="10009096" y="5764748"/>
            <a:ext cx="0" cy="285900"/>
          </a:xfrm>
          <a:prstGeom prst="straightConnector1">
            <a:avLst/>
          </a:prstGeom>
          <a:noFill/>
          <a:ln w="9525" cap="flat" cmpd="sng">
            <a:solidFill>
              <a:srgbClr val="757575"/>
            </a:solidFill>
            <a:prstDash val="solid"/>
            <a:round/>
            <a:headEnd type="none" w="sm" len="sm"/>
            <a:tailEnd type="none" w="sm" len="sm"/>
          </a:ln>
        </p:spPr>
      </p:cxnSp>
      <p:sp>
        <p:nvSpPr>
          <p:cNvPr id="611" name="Google Shape;611;g2f520e99694_0_475"/>
          <p:cNvSpPr/>
          <p:nvPr/>
        </p:nvSpPr>
        <p:spPr>
          <a:xfrm>
            <a:off x="9948233" y="5973844"/>
            <a:ext cx="121800" cy="121800"/>
          </a:xfrm>
          <a:prstGeom prst="ellipse">
            <a:avLst/>
          </a:prstGeom>
          <a:solidFill>
            <a:srgbClr val="1C4587"/>
          </a:solidFill>
          <a:ln w="127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12" name="Google Shape;612;g2f520e99694_0_475"/>
          <p:cNvSpPr/>
          <p:nvPr/>
        </p:nvSpPr>
        <p:spPr>
          <a:xfrm>
            <a:off x="9948233" y="5237105"/>
            <a:ext cx="866700" cy="243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fr" sz="1000" b="1" i="0" u="none" strike="noStrike" cap="none">
                <a:solidFill>
                  <a:srgbClr val="000000"/>
                </a:solidFill>
                <a:latin typeface="Roboto Condensed"/>
                <a:ea typeface="Roboto Condensed"/>
                <a:cs typeface="Roboto Condensed"/>
                <a:sym typeface="Roboto Condensed"/>
              </a:rPr>
              <a:t>2024</a:t>
            </a:r>
            <a:endParaRPr sz="1200">
              <a:latin typeface="Roboto Condensed"/>
              <a:ea typeface="Roboto Condensed"/>
              <a:cs typeface="Roboto Condensed"/>
              <a:sym typeface="Roboto Condensed"/>
            </a:endParaRPr>
          </a:p>
        </p:txBody>
      </p:sp>
      <p:sp>
        <p:nvSpPr>
          <p:cNvPr id="613" name="Google Shape;613;g2f520e99694_0_475"/>
          <p:cNvSpPr/>
          <p:nvPr/>
        </p:nvSpPr>
        <p:spPr>
          <a:xfrm>
            <a:off x="2288798" y="5507752"/>
            <a:ext cx="546300" cy="2436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 sz="900">
                <a:latin typeface="Roboto Condensed"/>
                <a:ea typeface="Roboto Condensed"/>
                <a:cs typeface="Roboto Condensed"/>
                <a:sym typeface="Roboto Condensed"/>
              </a:rPr>
              <a:t>MoUs </a:t>
            </a:r>
            <a:endParaRPr sz="900">
              <a:latin typeface="Roboto Condensed"/>
              <a:ea typeface="Roboto Condensed"/>
              <a:cs typeface="Roboto Condensed"/>
              <a:sym typeface="Roboto Condensed"/>
            </a:endParaRPr>
          </a:p>
          <a:p>
            <a:pPr marL="0" marR="0" lvl="0" indent="0" algn="l" rtl="0">
              <a:lnSpc>
                <a:spcPct val="100000"/>
              </a:lnSpc>
              <a:spcBef>
                <a:spcPts val="0"/>
              </a:spcBef>
              <a:spcAft>
                <a:spcPts val="0"/>
              </a:spcAft>
              <a:buClr>
                <a:srgbClr val="000000"/>
              </a:buClr>
              <a:buSzPts val="800"/>
              <a:buFont typeface="Arial"/>
              <a:buNone/>
            </a:pPr>
            <a:r>
              <a:rPr lang="fr" sz="900">
                <a:latin typeface="Roboto Condensed"/>
                <a:ea typeface="Roboto Condensed"/>
                <a:cs typeface="Roboto Condensed"/>
                <a:sym typeface="Roboto Condensed"/>
              </a:rPr>
              <a:t>BMGF</a:t>
            </a:r>
            <a:endParaRPr sz="900">
              <a:latin typeface="Roboto Condensed"/>
              <a:ea typeface="Roboto Condensed"/>
              <a:cs typeface="Roboto Condensed"/>
              <a:sym typeface="Roboto Condensed"/>
            </a:endParaRPr>
          </a:p>
        </p:txBody>
      </p:sp>
      <p:sp>
        <p:nvSpPr>
          <p:cNvPr id="614" name="Google Shape;614;g2f520e99694_0_475"/>
          <p:cNvSpPr/>
          <p:nvPr/>
        </p:nvSpPr>
        <p:spPr>
          <a:xfrm>
            <a:off x="3012041" y="5507738"/>
            <a:ext cx="655500" cy="2436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 sz="900">
                <a:latin typeface="Roboto Condensed"/>
                <a:ea typeface="Roboto Condensed"/>
                <a:cs typeface="Roboto Condensed"/>
                <a:sym typeface="Roboto Condensed"/>
              </a:rPr>
              <a:t>Plan </a:t>
            </a:r>
            <a:endParaRPr sz="900">
              <a:latin typeface="Roboto Condensed"/>
              <a:ea typeface="Roboto Condensed"/>
              <a:cs typeface="Roboto Condensed"/>
              <a:sym typeface="Roboto Condensed"/>
            </a:endParaRPr>
          </a:p>
          <a:p>
            <a:pPr marL="0" marR="0" lvl="0" indent="0" algn="l" rtl="0">
              <a:lnSpc>
                <a:spcPct val="100000"/>
              </a:lnSpc>
              <a:spcBef>
                <a:spcPts val="0"/>
              </a:spcBef>
              <a:spcAft>
                <a:spcPts val="0"/>
              </a:spcAft>
              <a:buClr>
                <a:srgbClr val="000000"/>
              </a:buClr>
              <a:buSzPts val="800"/>
              <a:buFont typeface="Arial"/>
              <a:buNone/>
            </a:pPr>
            <a:r>
              <a:rPr lang="fr" sz="900">
                <a:latin typeface="Roboto Condensed"/>
                <a:ea typeface="Roboto Condensed"/>
                <a:cs typeface="Roboto Condensed"/>
                <a:sym typeface="Roboto Condensed"/>
              </a:rPr>
              <a:t>Mashako 1.0</a:t>
            </a:r>
            <a:endParaRPr sz="1200">
              <a:latin typeface="Roboto Condensed"/>
              <a:ea typeface="Roboto Condensed"/>
              <a:cs typeface="Roboto Condensed"/>
              <a:sym typeface="Roboto Condensed"/>
            </a:endParaRPr>
          </a:p>
        </p:txBody>
      </p:sp>
      <p:sp>
        <p:nvSpPr>
          <p:cNvPr id="615" name="Google Shape;615;g2f520e99694_0_475"/>
          <p:cNvSpPr/>
          <p:nvPr/>
        </p:nvSpPr>
        <p:spPr>
          <a:xfrm>
            <a:off x="7230812" y="5507738"/>
            <a:ext cx="716400" cy="2436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 sz="900">
                <a:latin typeface="Roboto Condensed"/>
                <a:ea typeface="Roboto Condensed"/>
                <a:cs typeface="Roboto Condensed"/>
                <a:sym typeface="Roboto Condensed"/>
              </a:rPr>
              <a:t>Plan </a:t>
            </a:r>
            <a:endParaRPr sz="900">
              <a:latin typeface="Roboto Condensed"/>
              <a:ea typeface="Roboto Condensed"/>
              <a:cs typeface="Roboto Condensed"/>
              <a:sym typeface="Roboto Condensed"/>
            </a:endParaRPr>
          </a:p>
          <a:p>
            <a:pPr marL="0" marR="0" lvl="0" indent="0" algn="l" rtl="0">
              <a:lnSpc>
                <a:spcPct val="100000"/>
              </a:lnSpc>
              <a:spcBef>
                <a:spcPts val="0"/>
              </a:spcBef>
              <a:spcAft>
                <a:spcPts val="0"/>
              </a:spcAft>
              <a:buClr>
                <a:srgbClr val="000000"/>
              </a:buClr>
              <a:buSzPts val="800"/>
              <a:buFont typeface="Arial"/>
              <a:buNone/>
            </a:pPr>
            <a:r>
              <a:rPr lang="fr" sz="900">
                <a:latin typeface="Roboto Condensed"/>
                <a:ea typeface="Roboto Condensed"/>
                <a:cs typeface="Roboto Condensed"/>
                <a:sym typeface="Roboto Condensed"/>
              </a:rPr>
              <a:t>Mashako 2.0</a:t>
            </a:r>
            <a:endParaRPr sz="1200">
              <a:latin typeface="Roboto Condensed"/>
              <a:ea typeface="Roboto Condensed"/>
              <a:cs typeface="Roboto Condensed"/>
              <a:sym typeface="Roboto Condensed"/>
            </a:endParaRPr>
          </a:p>
        </p:txBody>
      </p:sp>
      <p:sp>
        <p:nvSpPr>
          <p:cNvPr id="616" name="Google Shape;616;g2f520e99694_0_475"/>
          <p:cNvSpPr/>
          <p:nvPr/>
        </p:nvSpPr>
        <p:spPr>
          <a:xfrm>
            <a:off x="9072717" y="5507752"/>
            <a:ext cx="768600" cy="42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 sz="900">
                <a:latin typeface="Roboto Condensed"/>
                <a:ea typeface="Roboto Condensed"/>
                <a:cs typeface="Roboto Condensed"/>
                <a:sym typeface="Roboto Condensed"/>
              </a:rPr>
              <a:t>Fonds Accélérateurs d’Équité (FAE)</a:t>
            </a:r>
            <a:endParaRPr sz="900" i="0" u="none" strike="noStrike" cap="none">
              <a:solidFill>
                <a:srgbClr val="000000"/>
              </a:solidFill>
              <a:latin typeface="Roboto Condensed"/>
              <a:ea typeface="Roboto Condensed"/>
              <a:cs typeface="Roboto Condensed"/>
              <a:sym typeface="Roboto Condensed"/>
            </a:endParaRPr>
          </a:p>
        </p:txBody>
      </p:sp>
      <p:sp>
        <p:nvSpPr>
          <p:cNvPr id="617" name="Google Shape;617;g2f520e99694_0_475"/>
          <p:cNvSpPr/>
          <p:nvPr/>
        </p:nvSpPr>
        <p:spPr>
          <a:xfrm>
            <a:off x="3637125" y="5507737"/>
            <a:ext cx="878400" cy="2436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 sz="900" i="0" u="none" strike="noStrike" cap="none">
                <a:solidFill>
                  <a:srgbClr val="000000"/>
                </a:solidFill>
                <a:latin typeface="Roboto Condensed"/>
                <a:ea typeface="Roboto Condensed"/>
                <a:cs typeface="Roboto Condensed"/>
                <a:sym typeface="Roboto Condensed"/>
              </a:rPr>
              <a:t>1</a:t>
            </a:r>
            <a:r>
              <a:rPr lang="fr" sz="900" i="0" u="none" strike="noStrike" cap="none" baseline="30000">
                <a:solidFill>
                  <a:srgbClr val="000000"/>
                </a:solidFill>
                <a:latin typeface="Roboto Condensed"/>
                <a:ea typeface="Roboto Condensed"/>
                <a:cs typeface="Roboto Condensed"/>
                <a:sym typeface="Roboto Condensed"/>
              </a:rPr>
              <a:t>st </a:t>
            </a:r>
            <a:r>
              <a:rPr lang="fr" sz="900">
                <a:latin typeface="Roboto Condensed"/>
                <a:ea typeface="Roboto Condensed"/>
                <a:cs typeface="Roboto Condensed"/>
                <a:sym typeface="Roboto Condensed"/>
              </a:rPr>
              <a:t>Forum </a:t>
            </a:r>
            <a:endParaRPr sz="900">
              <a:latin typeface="Roboto Condensed"/>
              <a:ea typeface="Roboto Condensed"/>
              <a:cs typeface="Roboto Condensed"/>
              <a:sym typeface="Roboto Condensed"/>
            </a:endParaRPr>
          </a:p>
          <a:p>
            <a:pPr marL="0" marR="0" lvl="0" indent="0" algn="l" rtl="0">
              <a:lnSpc>
                <a:spcPct val="100000"/>
              </a:lnSpc>
              <a:spcBef>
                <a:spcPts val="0"/>
              </a:spcBef>
              <a:spcAft>
                <a:spcPts val="0"/>
              </a:spcAft>
              <a:buClr>
                <a:srgbClr val="000000"/>
              </a:buClr>
              <a:buSzPts val="800"/>
              <a:buFont typeface="Arial"/>
              <a:buNone/>
            </a:pPr>
            <a:r>
              <a:rPr lang="fr" sz="900" i="0" u="none" strike="noStrike" cap="none">
                <a:solidFill>
                  <a:srgbClr val="000000"/>
                </a:solidFill>
                <a:latin typeface="Roboto Condensed"/>
                <a:ea typeface="Roboto Condensed"/>
                <a:cs typeface="Roboto Condensed"/>
                <a:sym typeface="Roboto Condensed"/>
              </a:rPr>
              <a:t> </a:t>
            </a:r>
            <a:r>
              <a:rPr lang="fr" sz="900">
                <a:latin typeface="Roboto Condensed"/>
                <a:ea typeface="Roboto Condensed"/>
                <a:cs typeface="Roboto Condensed"/>
                <a:sym typeface="Roboto Condensed"/>
              </a:rPr>
              <a:t>Présidentiel</a:t>
            </a:r>
            <a:endParaRPr sz="1200">
              <a:latin typeface="Roboto Condensed"/>
              <a:ea typeface="Roboto Condensed"/>
              <a:cs typeface="Roboto Condensed"/>
              <a:sym typeface="Roboto Condensed"/>
            </a:endParaRPr>
          </a:p>
        </p:txBody>
      </p:sp>
      <p:sp>
        <p:nvSpPr>
          <p:cNvPr id="618" name="Google Shape;618;g2f520e99694_0_475"/>
          <p:cNvSpPr/>
          <p:nvPr/>
        </p:nvSpPr>
        <p:spPr>
          <a:xfrm>
            <a:off x="9948225" y="5507750"/>
            <a:ext cx="2001900" cy="432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fr" sz="900" i="0" u="none" strike="noStrike" cap="none">
                <a:solidFill>
                  <a:srgbClr val="000000"/>
                </a:solidFill>
                <a:latin typeface="Roboto Condensed"/>
                <a:ea typeface="Roboto Condensed"/>
                <a:cs typeface="Roboto Condensed"/>
                <a:sym typeface="Roboto Condensed"/>
              </a:rPr>
              <a:t>FPP, SNV, etc. </a:t>
            </a:r>
            <a:endParaRPr sz="1200">
              <a:latin typeface="Roboto Condensed"/>
              <a:ea typeface="Roboto Condensed"/>
              <a:cs typeface="Roboto Condensed"/>
              <a:sym typeface="Roboto Condensed"/>
            </a:endParaRPr>
          </a:p>
          <a:p>
            <a:pPr marL="0" marR="0" lvl="0" indent="0" algn="l" rtl="0">
              <a:lnSpc>
                <a:spcPct val="100000"/>
              </a:lnSpc>
              <a:spcBef>
                <a:spcPts val="0"/>
              </a:spcBef>
              <a:spcAft>
                <a:spcPts val="0"/>
              </a:spcAft>
              <a:buClr>
                <a:srgbClr val="000000"/>
              </a:buClr>
              <a:buSzPts val="800"/>
              <a:buFont typeface="Arial"/>
              <a:buNone/>
            </a:pPr>
            <a:r>
              <a:rPr lang="fr" sz="900">
                <a:latin typeface="Roboto Condensed"/>
                <a:ea typeface="Roboto Condensed"/>
                <a:cs typeface="Roboto Condensed"/>
                <a:sym typeface="Roboto Condensed"/>
              </a:rPr>
              <a:t>MoUs Gavi </a:t>
            </a:r>
            <a:endParaRPr sz="900" i="0" u="none" strike="noStrike" cap="none">
              <a:solidFill>
                <a:srgbClr val="000000"/>
              </a:solidFill>
              <a:latin typeface="Roboto Condensed"/>
              <a:ea typeface="Roboto Condensed"/>
              <a:cs typeface="Roboto Condensed"/>
              <a:sym typeface="Roboto Condensed"/>
            </a:endParaRPr>
          </a:p>
          <a:p>
            <a:pPr marL="0" marR="0" lvl="0" indent="0" algn="l" rtl="0">
              <a:lnSpc>
                <a:spcPct val="100000"/>
              </a:lnSpc>
              <a:spcBef>
                <a:spcPts val="0"/>
              </a:spcBef>
              <a:spcAft>
                <a:spcPts val="0"/>
              </a:spcAft>
              <a:buClr>
                <a:srgbClr val="000000"/>
              </a:buClr>
              <a:buSzPts val="800"/>
              <a:buFont typeface="Arial"/>
              <a:buNone/>
            </a:pPr>
            <a:r>
              <a:rPr lang="fr" sz="900">
                <a:latin typeface="Roboto Condensed"/>
                <a:ea typeface="Roboto Condensed"/>
                <a:cs typeface="Roboto Condensed"/>
                <a:sym typeface="Roboto Condensed"/>
              </a:rPr>
              <a:t>Plan Mashako 3.0 aligné autres initiatives </a:t>
            </a:r>
            <a:endParaRPr sz="1200">
              <a:latin typeface="Roboto Condensed"/>
              <a:ea typeface="Roboto Condensed"/>
              <a:cs typeface="Roboto Condensed"/>
              <a:sym typeface="Roboto Condensed"/>
            </a:endParaRPr>
          </a:p>
        </p:txBody>
      </p:sp>
      <p:grpSp>
        <p:nvGrpSpPr>
          <p:cNvPr id="619" name="Google Shape;619;g2f520e99694_0_475"/>
          <p:cNvGrpSpPr/>
          <p:nvPr/>
        </p:nvGrpSpPr>
        <p:grpSpPr>
          <a:xfrm>
            <a:off x="1226409" y="1248548"/>
            <a:ext cx="10054264" cy="524074"/>
            <a:chOff x="251734" y="647700"/>
            <a:chExt cx="8564109" cy="446400"/>
          </a:xfrm>
        </p:grpSpPr>
        <p:cxnSp>
          <p:nvCxnSpPr>
            <p:cNvPr id="620" name="Google Shape;620;g2f520e99694_0_475"/>
            <p:cNvCxnSpPr/>
            <p:nvPr/>
          </p:nvCxnSpPr>
          <p:spPr>
            <a:xfrm rot="10800000" flipH="1">
              <a:off x="255043" y="940065"/>
              <a:ext cx="8560800" cy="3600"/>
            </a:xfrm>
            <a:prstGeom prst="straightConnector1">
              <a:avLst/>
            </a:prstGeom>
            <a:noFill/>
            <a:ln w="9525" cap="flat" cmpd="sng">
              <a:solidFill>
                <a:srgbClr val="595959"/>
              </a:solidFill>
              <a:prstDash val="solid"/>
              <a:round/>
              <a:headEnd type="none" w="med" len="med"/>
              <a:tailEnd type="none" w="med" len="med"/>
            </a:ln>
          </p:spPr>
        </p:cxnSp>
        <p:sp>
          <p:nvSpPr>
            <p:cNvPr id="621" name="Google Shape;621;g2f520e99694_0_475"/>
            <p:cNvSpPr txBox="1"/>
            <p:nvPr/>
          </p:nvSpPr>
          <p:spPr>
            <a:xfrm>
              <a:off x="251734" y="647700"/>
              <a:ext cx="8561100" cy="4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fr" b="1">
                  <a:solidFill>
                    <a:srgbClr val="000000"/>
                  </a:solidFill>
                  <a:latin typeface="Roboto"/>
                  <a:ea typeface="Roboto"/>
                  <a:cs typeface="Roboto"/>
                  <a:sym typeface="Roboto"/>
                </a:rPr>
                <a:t>Résultats des enquêtes de couverture vaccinale en RDC (2017-2023)</a:t>
              </a:r>
              <a:endParaRPr b="1">
                <a:solidFill>
                  <a:srgbClr val="000000"/>
                </a:solidFill>
                <a:latin typeface="Roboto"/>
                <a:ea typeface="Roboto"/>
                <a:cs typeface="Roboto"/>
                <a:sym typeface="Roboto"/>
              </a:endParaRPr>
            </a:p>
            <a:p>
              <a:pPr marL="0" lvl="0" indent="0" algn="l" rtl="0">
                <a:spcBef>
                  <a:spcPts val="0"/>
                </a:spcBef>
                <a:spcAft>
                  <a:spcPts val="300"/>
                </a:spcAft>
                <a:buNone/>
              </a:pPr>
              <a:endParaRPr sz="1200">
                <a:latin typeface="Source Serif Pro"/>
                <a:ea typeface="Source Serif Pro"/>
                <a:cs typeface="Source Serif Pro"/>
                <a:sym typeface="Source Serif Pro"/>
              </a:endParaRPr>
            </a:p>
          </p:txBody>
        </p:sp>
      </p:grpSp>
      <p:sp>
        <p:nvSpPr>
          <p:cNvPr id="622" name="Google Shape;622;g2f520e99694_0_475"/>
          <p:cNvSpPr/>
          <p:nvPr/>
        </p:nvSpPr>
        <p:spPr>
          <a:xfrm>
            <a:off x="10359000" y="2754725"/>
            <a:ext cx="1448700" cy="1124700"/>
          </a:xfrm>
          <a:prstGeom prst="wedgeRectCallout">
            <a:avLst>
              <a:gd name="adj1" fmla="val -73180"/>
              <a:gd name="adj2" fmla="val 8553"/>
            </a:avLst>
          </a:prstGeom>
          <a:solidFill>
            <a:srgbClr val="F4CCCC"/>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fr" sz="1200">
                <a:latin typeface="Roboto Condensed"/>
                <a:ea typeface="Roboto Condensed"/>
                <a:cs typeface="Roboto Condensed"/>
                <a:sym typeface="Roboto Condensed"/>
              </a:rPr>
              <a:t>Grève des infirmiers, conflits armés et inertie due aux élections présidentielles </a:t>
            </a:r>
            <a:endParaRPr sz="1200" i="0" u="none" strike="noStrike" cap="none">
              <a:solidFill>
                <a:srgbClr val="000000"/>
              </a:solidFill>
              <a:latin typeface="Roboto Condensed"/>
              <a:ea typeface="Roboto Condensed"/>
              <a:cs typeface="Roboto Condensed"/>
              <a:sym typeface="Roboto Condensed"/>
            </a:endParaRPr>
          </a:p>
        </p:txBody>
      </p:sp>
      <p:sp>
        <p:nvSpPr>
          <p:cNvPr id="623" name="Google Shape;623;g2f520e99694_0_475"/>
          <p:cNvSpPr/>
          <p:nvPr/>
        </p:nvSpPr>
        <p:spPr>
          <a:xfrm>
            <a:off x="1957875" y="1971975"/>
            <a:ext cx="1549200" cy="432900"/>
          </a:xfrm>
          <a:prstGeom prst="wedgeRectCallout">
            <a:avLst>
              <a:gd name="adj1" fmla="val 82804"/>
              <a:gd name="adj2" fmla="val 62330"/>
            </a:avLst>
          </a:prstGeom>
          <a:solidFill>
            <a:srgbClr val="F4CCCC"/>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000"/>
              <a:buFont typeface="Arial"/>
              <a:buNone/>
            </a:pPr>
            <a:r>
              <a:rPr lang="fr" sz="1200">
                <a:solidFill>
                  <a:schemeClr val="dk1"/>
                </a:solidFill>
                <a:latin typeface="Roboto Condensed"/>
                <a:ea typeface="Roboto Condensed"/>
                <a:cs typeface="Roboto Condensed"/>
                <a:sym typeface="Roboto Condensed"/>
              </a:rPr>
              <a:t>Pandémie de Covid-19</a:t>
            </a:r>
            <a:endParaRPr>
              <a:latin typeface="Roboto Condensed"/>
              <a:ea typeface="Roboto Condensed"/>
              <a:cs typeface="Roboto Condensed"/>
              <a:sym typeface="Roboto Condensed"/>
            </a:endParaRPr>
          </a:p>
        </p:txBody>
      </p:sp>
      <p:sp>
        <p:nvSpPr>
          <p:cNvPr id="624" name="Google Shape;624;g2f520e99694_0_475"/>
          <p:cNvSpPr/>
          <p:nvPr/>
        </p:nvSpPr>
        <p:spPr>
          <a:xfrm>
            <a:off x="8004100" y="1909725"/>
            <a:ext cx="1549200" cy="442800"/>
          </a:xfrm>
          <a:prstGeom prst="wedgeRectCallout">
            <a:avLst>
              <a:gd name="adj1" fmla="val -124856"/>
              <a:gd name="adj2" fmla="val 110563"/>
            </a:avLst>
          </a:prstGeom>
          <a:solidFill>
            <a:srgbClr val="F4CCCC"/>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dk1"/>
                </a:solidFill>
                <a:latin typeface="Roboto Condensed"/>
                <a:ea typeface="Roboto Condensed"/>
                <a:cs typeface="Roboto Condensed"/>
                <a:sym typeface="Roboto Condensed"/>
              </a:rPr>
              <a:t>Gel des fonds de vaccination</a:t>
            </a:r>
            <a:endParaRPr>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2fcf1b98555_0_124"/>
          <p:cNvSpPr txBox="1">
            <a:spLocks noGrp="1"/>
          </p:cNvSpPr>
          <p:nvPr>
            <p:ph type="body" idx="1"/>
          </p:nvPr>
        </p:nvSpPr>
        <p:spPr>
          <a:xfrm>
            <a:off x="6081025" y="1472250"/>
            <a:ext cx="5555100" cy="4523100"/>
          </a:xfrm>
          <a:prstGeom prst="rect">
            <a:avLst/>
          </a:prstGeom>
          <a:solidFill>
            <a:srgbClr val="F4CCCC"/>
          </a:solidFill>
          <a:ln>
            <a:noFill/>
          </a:ln>
        </p:spPr>
        <p:txBody>
          <a:bodyPr spcFirstLastPara="1" wrap="square" lIns="91425" tIns="45700" rIns="91425" bIns="45700" anchor="t" anchorCtr="0">
            <a:noAutofit/>
          </a:bodyPr>
          <a:lstStyle/>
          <a:p>
            <a:pPr marL="457200" lvl="0" indent="-342900" algn="l" rtl="0">
              <a:lnSpc>
                <a:spcPct val="120000"/>
              </a:lnSpc>
              <a:spcBef>
                <a:spcPts val="1000"/>
              </a:spcBef>
              <a:spcAft>
                <a:spcPts val="0"/>
              </a:spcAft>
              <a:buClr>
                <a:schemeClr val="dk1"/>
              </a:buClr>
              <a:buSzPts val="1800"/>
              <a:buFont typeface="Roboto"/>
              <a:buAutoNum type="arabicPeriod"/>
            </a:pPr>
            <a:r>
              <a:rPr lang="fr" sz="1800">
                <a:latin typeface="Roboto"/>
                <a:ea typeface="Roboto"/>
                <a:cs typeface="Roboto"/>
                <a:sym typeface="Roboto"/>
              </a:rPr>
              <a:t>Faible engagement politique et coordination surtout au niveau provincial </a:t>
            </a:r>
            <a:endParaRPr sz="1800">
              <a:latin typeface="Roboto"/>
              <a:ea typeface="Roboto"/>
              <a:cs typeface="Roboto"/>
              <a:sym typeface="Roboto"/>
            </a:endParaRPr>
          </a:p>
          <a:p>
            <a:pPr marL="457200" lvl="0" indent="-342900" algn="l" rtl="0">
              <a:lnSpc>
                <a:spcPct val="120000"/>
              </a:lnSpc>
              <a:spcBef>
                <a:spcPts val="0"/>
              </a:spcBef>
              <a:spcAft>
                <a:spcPts val="0"/>
              </a:spcAft>
              <a:buClr>
                <a:schemeClr val="dk1"/>
              </a:buClr>
              <a:buSzPts val="1800"/>
              <a:buAutoNum type="arabicPeriod"/>
            </a:pPr>
            <a:r>
              <a:rPr lang="fr" sz="1800">
                <a:latin typeface="Roboto"/>
                <a:ea typeface="Roboto"/>
                <a:cs typeface="Roboto"/>
                <a:sym typeface="Roboto"/>
              </a:rPr>
              <a:t>Inadéquation des approvisionnements à tous les niveaux (e.g: retard du co-financement de la quote part du gouvernement)</a:t>
            </a:r>
            <a:endParaRPr sz="1800">
              <a:latin typeface="Roboto"/>
              <a:ea typeface="Roboto"/>
              <a:cs typeface="Roboto"/>
              <a:sym typeface="Roboto"/>
            </a:endParaRPr>
          </a:p>
          <a:p>
            <a:pPr marL="457200" lvl="0" indent="-342900" algn="l" rtl="0">
              <a:lnSpc>
                <a:spcPct val="120000"/>
              </a:lnSpc>
              <a:spcBef>
                <a:spcPts val="0"/>
              </a:spcBef>
              <a:spcAft>
                <a:spcPts val="0"/>
              </a:spcAft>
              <a:buClr>
                <a:schemeClr val="dk1"/>
              </a:buClr>
              <a:buSzPts val="1800"/>
              <a:buFont typeface="Roboto"/>
              <a:buAutoNum type="arabicPeriod"/>
            </a:pPr>
            <a:r>
              <a:rPr lang="fr" sz="1800">
                <a:latin typeface="Roboto"/>
                <a:ea typeface="Roboto"/>
                <a:cs typeface="Roboto"/>
                <a:sym typeface="Roboto"/>
              </a:rPr>
              <a:t>Faible financement des activités de la demande </a:t>
            </a:r>
            <a:endParaRPr sz="1800">
              <a:latin typeface="Roboto"/>
              <a:ea typeface="Roboto"/>
              <a:cs typeface="Roboto"/>
              <a:sym typeface="Roboto"/>
            </a:endParaRPr>
          </a:p>
          <a:p>
            <a:pPr marL="457200" lvl="0" indent="-342900" algn="l" rtl="0">
              <a:lnSpc>
                <a:spcPct val="120000"/>
              </a:lnSpc>
              <a:spcBef>
                <a:spcPts val="0"/>
              </a:spcBef>
              <a:spcAft>
                <a:spcPts val="0"/>
              </a:spcAft>
              <a:buClr>
                <a:schemeClr val="dk1"/>
              </a:buClr>
              <a:buSzPts val="1800"/>
              <a:buFont typeface="Roboto"/>
              <a:buAutoNum type="arabicPeriod"/>
            </a:pPr>
            <a:r>
              <a:rPr lang="fr" sz="1800">
                <a:latin typeface="Roboto"/>
                <a:ea typeface="Roboto"/>
                <a:cs typeface="Roboto"/>
                <a:sym typeface="Roboto"/>
              </a:rPr>
              <a:t>Faible décaissement des fonds: lourdeur des procédures, et avances ouvertes non justifiées</a:t>
            </a:r>
            <a:endParaRPr sz="1800">
              <a:latin typeface="Roboto"/>
              <a:ea typeface="Roboto"/>
              <a:cs typeface="Roboto"/>
              <a:sym typeface="Roboto"/>
            </a:endParaRPr>
          </a:p>
          <a:p>
            <a:pPr marL="457200" lvl="0" indent="-342900" algn="l" rtl="0">
              <a:lnSpc>
                <a:spcPct val="120000"/>
              </a:lnSpc>
              <a:spcBef>
                <a:spcPts val="0"/>
              </a:spcBef>
              <a:spcAft>
                <a:spcPts val="0"/>
              </a:spcAft>
              <a:buClr>
                <a:schemeClr val="dk1"/>
              </a:buClr>
              <a:buSzPts val="1800"/>
              <a:buFont typeface="Roboto"/>
              <a:buAutoNum type="arabicPeriod"/>
            </a:pPr>
            <a:r>
              <a:rPr lang="fr" sz="1800">
                <a:latin typeface="Roboto"/>
                <a:ea typeface="Roboto"/>
                <a:cs typeface="Roboto"/>
                <a:sym typeface="Roboto"/>
              </a:rPr>
              <a:t>Faible proportion des provinces ayant décaissé pour la vaccination </a:t>
            </a:r>
            <a:endParaRPr sz="1800">
              <a:latin typeface="Roboto"/>
              <a:ea typeface="Roboto"/>
              <a:cs typeface="Roboto"/>
              <a:sym typeface="Roboto"/>
            </a:endParaRPr>
          </a:p>
          <a:p>
            <a:pPr marL="457200" lvl="0" indent="-342900" algn="l" rtl="0">
              <a:lnSpc>
                <a:spcPct val="120000"/>
              </a:lnSpc>
              <a:spcBef>
                <a:spcPts val="0"/>
              </a:spcBef>
              <a:spcAft>
                <a:spcPts val="0"/>
              </a:spcAft>
              <a:buClr>
                <a:schemeClr val="dk1"/>
              </a:buClr>
              <a:buSzPts val="1800"/>
              <a:buFont typeface="Roboto"/>
              <a:buAutoNum type="arabicPeriod"/>
            </a:pPr>
            <a:r>
              <a:rPr lang="fr" sz="1800">
                <a:latin typeface="Roboto"/>
                <a:ea typeface="Roboto"/>
                <a:cs typeface="Roboto"/>
                <a:sym typeface="Roboto"/>
              </a:rPr>
              <a:t>Certaines provinces ne sont pas couvertes par les primes de performance Mashako</a:t>
            </a:r>
            <a:endParaRPr sz="1700"/>
          </a:p>
        </p:txBody>
      </p:sp>
      <p:sp>
        <p:nvSpPr>
          <p:cNvPr id="630" name="Google Shape;630;g2fcf1b98555_0_1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
              <a:t>12</a:t>
            </a:fld>
            <a:endParaRPr/>
          </a:p>
        </p:txBody>
      </p:sp>
      <p:sp>
        <p:nvSpPr>
          <p:cNvPr id="631" name="Google Shape;631;g2fcf1b98555_0_124"/>
          <p:cNvSpPr txBox="1">
            <a:spLocks noGrp="1"/>
          </p:cNvSpPr>
          <p:nvPr>
            <p:ph type="body" idx="1"/>
          </p:nvPr>
        </p:nvSpPr>
        <p:spPr>
          <a:xfrm>
            <a:off x="965825" y="1472250"/>
            <a:ext cx="5115300" cy="4523100"/>
          </a:xfrm>
          <a:prstGeom prst="rect">
            <a:avLst/>
          </a:prstGeom>
          <a:solidFill>
            <a:srgbClr val="D9EAD3"/>
          </a:solidFill>
          <a:ln>
            <a:noFill/>
          </a:ln>
        </p:spPr>
        <p:txBody>
          <a:bodyPr spcFirstLastPara="1" wrap="square" lIns="91425" tIns="45700" rIns="91425" bIns="45700" anchor="t" anchorCtr="0">
            <a:noAutofit/>
          </a:bodyPr>
          <a:lstStyle/>
          <a:p>
            <a:pPr marL="457200" lvl="0" indent="-342900" algn="l" rtl="0">
              <a:lnSpc>
                <a:spcPct val="120000"/>
              </a:lnSpc>
              <a:spcBef>
                <a:spcPts val="1000"/>
              </a:spcBef>
              <a:spcAft>
                <a:spcPts val="0"/>
              </a:spcAft>
              <a:buClr>
                <a:schemeClr val="dk1"/>
              </a:buClr>
              <a:buSzPts val="1800"/>
              <a:buFont typeface="Roboto"/>
              <a:buAutoNum type="arabicPeriod"/>
            </a:pPr>
            <a:r>
              <a:rPr lang="fr" sz="1800">
                <a:latin typeface="Roboto"/>
                <a:ea typeface="Roboto"/>
                <a:cs typeface="Roboto"/>
                <a:sym typeface="Roboto"/>
              </a:rPr>
              <a:t>Augmentation de la couverture vaccinale dans les 9 provinces initiales (ECV 2020) </a:t>
            </a:r>
            <a:endParaRPr sz="1800">
              <a:latin typeface="Roboto"/>
              <a:ea typeface="Roboto"/>
              <a:cs typeface="Roboto"/>
              <a:sym typeface="Roboto"/>
            </a:endParaRPr>
          </a:p>
          <a:p>
            <a:pPr marL="457200" lvl="0" indent="-342900" algn="l" rtl="0">
              <a:lnSpc>
                <a:spcPct val="120000"/>
              </a:lnSpc>
              <a:spcBef>
                <a:spcPts val="0"/>
              </a:spcBef>
              <a:spcAft>
                <a:spcPts val="0"/>
              </a:spcAft>
              <a:buClr>
                <a:schemeClr val="dk1"/>
              </a:buClr>
              <a:buSzPts val="1800"/>
              <a:buFont typeface="Roboto"/>
              <a:buAutoNum type="arabicPeriod"/>
            </a:pPr>
            <a:r>
              <a:rPr lang="fr" sz="1800">
                <a:latin typeface="Roboto"/>
                <a:ea typeface="Roboto"/>
                <a:cs typeface="Roboto"/>
                <a:sym typeface="Roboto"/>
              </a:rPr>
              <a:t>Extension du plan de 9 à 26 provinces</a:t>
            </a:r>
            <a:endParaRPr sz="1800">
              <a:latin typeface="Roboto"/>
              <a:ea typeface="Roboto"/>
              <a:cs typeface="Roboto"/>
              <a:sym typeface="Roboto"/>
            </a:endParaRPr>
          </a:p>
          <a:p>
            <a:pPr marL="457200" lvl="0" indent="-342900" algn="l" rtl="0">
              <a:lnSpc>
                <a:spcPct val="120000"/>
              </a:lnSpc>
              <a:spcBef>
                <a:spcPts val="0"/>
              </a:spcBef>
              <a:spcAft>
                <a:spcPts val="0"/>
              </a:spcAft>
              <a:buClr>
                <a:schemeClr val="dk1"/>
              </a:buClr>
              <a:buSzPts val="1800"/>
              <a:buFont typeface="Roboto"/>
              <a:buAutoNum type="arabicPeriod"/>
            </a:pPr>
            <a:r>
              <a:rPr lang="fr" sz="1800">
                <a:latin typeface="Roboto"/>
                <a:ea typeface="Roboto"/>
                <a:cs typeface="Roboto"/>
                <a:sym typeface="Roboto"/>
              </a:rPr>
              <a:t>Amélioration de la redevabilité de tous les acteurs </a:t>
            </a:r>
            <a:endParaRPr sz="1800">
              <a:latin typeface="Roboto"/>
              <a:ea typeface="Roboto"/>
              <a:cs typeface="Roboto"/>
              <a:sym typeface="Roboto"/>
            </a:endParaRPr>
          </a:p>
          <a:p>
            <a:pPr marL="457200" lvl="0" indent="-342900" algn="l" rtl="0">
              <a:lnSpc>
                <a:spcPct val="120000"/>
              </a:lnSpc>
              <a:spcBef>
                <a:spcPts val="0"/>
              </a:spcBef>
              <a:spcAft>
                <a:spcPts val="0"/>
              </a:spcAft>
              <a:buClr>
                <a:schemeClr val="dk1"/>
              </a:buClr>
              <a:buSzPts val="1800"/>
              <a:buFont typeface="Roboto"/>
              <a:buAutoNum type="arabicPeriod"/>
            </a:pPr>
            <a:r>
              <a:rPr lang="fr" sz="1800">
                <a:latin typeface="Roboto"/>
                <a:ea typeface="Roboto"/>
                <a:cs typeface="Roboto"/>
                <a:sym typeface="Roboto"/>
              </a:rPr>
              <a:t>Obtention des données de vaccination en temps réels (via Gestion PEV)</a:t>
            </a:r>
            <a:endParaRPr sz="1800">
              <a:latin typeface="Roboto"/>
              <a:ea typeface="Roboto"/>
              <a:cs typeface="Roboto"/>
              <a:sym typeface="Roboto"/>
            </a:endParaRPr>
          </a:p>
          <a:p>
            <a:pPr marL="457200" lvl="0" indent="-342900" algn="l" rtl="0">
              <a:lnSpc>
                <a:spcPct val="120000"/>
              </a:lnSpc>
              <a:spcBef>
                <a:spcPts val="0"/>
              </a:spcBef>
              <a:spcAft>
                <a:spcPts val="0"/>
              </a:spcAft>
              <a:buClr>
                <a:schemeClr val="dk1"/>
              </a:buClr>
              <a:buSzPts val="1800"/>
              <a:buFont typeface="Roboto"/>
              <a:buAutoNum type="arabicPeriod"/>
            </a:pPr>
            <a:r>
              <a:rPr lang="fr" sz="1800">
                <a:latin typeface="Roboto"/>
                <a:ea typeface="Roboto"/>
                <a:cs typeface="Roboto"/>
                <a:sym typeface="Roboto"/>
              </a:rPr>
              <a:t>Le gouvernement atteint ses objectifs de financement des vaccins de routine depuis 3 ans</a:t>
            </a:r>
            <a:endParaRPr sz="1800">
              <a:latin typeface="Roboto"/>
              <a:ea typeface="Roboto"/>
              <a:cs typeface="Roboto"/>
              <a:sym typeface="Roboto"/>
            </a:endParaRPr>
          </a:p>
          <a:p>
            <a:pPr marL="457200" lvl="0" indent="-342900" algn="l" rtl="0">
              <a:lnSpc>
                <a:spcPct val="120000"/>
              </a:lnSpc>
              <a:spcBef>
                <a:spcPts val="0"/>
              </a:spcBef>
              <a:spcAft>
                <a:spcPts val="0"/>
              </a:spcAft>
              <a:buClr>
                <a:schemeClr val="dk1"/>
              </a:buClr>
              <a:buSzPts val="1800"/>
              <a:buFont typeface="Roboto"/>
              <a:buAutoNum type="arabicPeriod"/>
            </a:pPr>
            <a:r>
              <a:rPr lang="fr" sz="1800">
                <a:latin typeface="Roboto"/>
                <a:ea typeface="Roboto"/>
                <a:cs typeface="Roboto"/>
                <a:sym typeface="Roboto"/>
              </a:rPr>
              <a:t>19 publication d’édits pour le financement provincial </a:t>
            </a:r>
            <a:endParaRPr sz="1800">
              <a:latin typeface="Roboto"/>
              <a:ea typeface="Roboto"/>
              <a:cs typeface="Roboto"/>
              <a:sym typeface="Roboto"/>
            </a:endParaRPr>
          </a:p>
          <a:p>
            <a:pPr marL="0" lvl="0" indent="0" algn="l" rtl="0">
              <a:lnSpc>
                <a:spcPct val="120000"/>
              </a:lnSpc>
              <a:spcBef>
                <a:spcPts val="1000"/>
              </a:spcBef>
              <a:spcAft>
                <a:spcPts val="0"/>
              </a:spcAft>
              <a:buNone/>
            </a:pPr>
            <a:endParaRPr sz="1400">
              <a:latin typeface="Roboto"/>
              <a:ea typeface="Roboto"/>
              <a:cs typeface="Roboto"/>
              <a:sym typeface="Roboto"/>
            </a:endParaRPr>
          </a:p>
        </p:txBody>
      </p:sp>
      <p:sp>
        <p:nvSpPr>
          <p:cNvPr id="632" name="Google Shape;632;g2fcf1b98555_0_124"/>
          <p:cNvSpPr txBox="1"/>
          <p:nvPr/>
        </p:nvSpPr>
        <p:spPr>
          <a:xfrm>
            <a:off x="838200" y="-13252"/>
            <a:ext cx="10515600" cy="1124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fr" sz="2200" b="1">
                <a:solidFill>
                  <a:srgbClr val="4472C4"/>
                </a:solidFill>
                <a:latin typeface="Roboto Condensed"/>
                <a:ea typeface="Roboto Condensed"/>
                <a:cs typeface="Roboto Condensed"/>
                <a:sym typeface="Roboto Condensed"/>
              </a:rPr>
              <a:t>Points fort et points faibles </a:t>
            </a:r>
            <a:endParaRPr sz="2200" b="1">
              <a:solidFill>
                <a:srgbClr val="4472C4"/>
              </a:solidFill>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2fbe9ec1052_0_1530"/>
          <p:cNvSpPr txBox="1">
            <a:spLocks noGrp="1"/>
          </p:cNvSpPr>
          <p:nvPr>
            <p:ph type="title"/>
          </p:nvPr>
        </p:nvSpPr>
        <p:spPr>
          <a:xfrm>
            <a:off x="838200" y="-13250"/>
            <a:ext cx="10746000" cy="1124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600"/>
              <a:buFont typeface="Roboto Condensed"/>
              <a:buNone/>
            </a:pPr>
            <a:r>
              <a:rPr lang="fr" sz="2200">
                <a:solidFill>
                  <a:schemeClr val="accent1"/>
                </a:solidFill>
              </a:rPr>
              <a:t>Leçons tirées </a:t>
            </a:r>
            <a:endParaRPr sz="2200"/>
          </a:p>
        </p:txBody>
      </p:sp>
      <p:sp>
        <p:nvSpPr>
          <p:cNvPr id="638" name="Google Shape;638;g2fbe9ec1052_0_15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
              <a:t>13</a:t>
            </a:fld>
            <a:endParaRPr/>
          </a:p>
        </p:txBody>
      </p:sp>
      <p:cxnSp>
        <p:nvCxnSpPr>
          <p:cNvPr id="639" name="Google Shape;639;g2fbe9ec1052_0_1530"/>
          <p:cNvCxnSpPr/>
          <p:nvPr/>
        </p:nvCxnSpPr>
        <p:spPr>
          <a:xfrm rot="10800000" flipH="1">
            <a:off x="1000650" y="6308950"/>
            <a:ext cx="10505400" cy="47400"/>
          </a:xfrm>
          <a:prstGeom prst="straightConnector1">
            <a:avLst/>
          </a:prstGeom>
          <a:noFill/>
          <a:ln w="9525" cap="flat" cmpd="sng">
            <a:solidFill>
              <a:srgbClr val="9E9E9E"/>
            </a:solidFill>
            <a:prstDash val="solid"/>
            <a:round/>
            <a:headEnd type="none" w="med" len="med"/>
            <a:tailEnd type="none" w="med" len="med"/>
          </a:ln>
        </p:spPr>
      </p:cxnSp>
      <p:grpSp>
        <p:nvGrpSpPr>
          <p:cNvPr id="640" name="Google Shape;640;g2fbe9ec1052_0_1530"/>
          <p:cNvGrpSpPr/>
          <p:nvPr/>
        </p:nvGrpSpPr>
        <p:grpSpPr>
          <a:xfrm>
            <a:off x="1686179" y="2151770"/>
            <a:ext cx="442756" cy="435161"/>
            <a:chOff x="-63250675" y="3744075"/>
            <a:chExt cx="320350" cy="318100"/>
          </a:xfrm>
        </p:grpSpPr>
        <p:sp>
          <p:nvSpPr>
            <p:cNvPr id="641" name="Google Shape;641;g2fbe9ec1052_0_1530"/>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g2fbe9ec1052_0_1530"/>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g2fbe9ec1052_0_1530"/>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44" name="Google Shape;644;g2fbe9ec1052_0_1530"/>
          <p:cNvSpPr/>
          <p:nvPr/>
        </p:nvSpPr>
        <p:spPr>
          <a:xfrm>
            <a:off x="2179786" y="1760775"/>
            <a:ext cx="3629700" cy="12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800" b="1">
                <a:latin typeface="Roboto Condensed"/>
                <a:ea typeface="Roboto Condensed"/>
                <a:cs typeface="Roboto Condensed"/>
                <a:sym typeface="Roboto Condensed"/>
              </a:rPr>
              <a:t>Fixer des objectifs clairs et réalistes</a:t>
            </a:r>
            <a:r>
              <a:rPr lang="fr" sz="1800">
                <a:latin typeface="Roboto Condensed"/>
                <a:ea typeface="Roboto Condensed"/>
                <a:cs typeface="Roboto Condensed"/>
                <a:sym typeface="Roboto Condensed"/>
              </a:rPr>
              <a:t> permet d’aligner toutes les parties prenantes sur les actions phares à lancer pour les atteindre. </a:t>
            </a:r>
            <a:endParaRPr sz="1800">
              <a:latin typeface="Roboto Condensed"/>
              <a:ea typeface="Roboto Condensed"/>
              <a:cs typeface="Roboto Condensed"/>
              <a:sym typeface="Roboto Condensed"/>
            </a:endParaRPr>
          </a:p>
        </p:txBody>
      </p:sp>
      <p:sp>
        <p:nvSpPr>
          <p:cNvPr id="645" name="Google Shape;645;g2fbe9ec1052_0_1530"/>
          <p:cNvSpPr/>
          <p:nvPr/>
        </p:nvSpPr>
        <p:spPr>
          <a:xfrm>
            <a:off x="7176059" y="3581516"/>
            <a:ext cx="3629700" cy="12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800" b="1">
                <a:latin typeface="Roboto Condensed"/>
                <a:ea typeface="Roboto Condensed"/>
                <a:cs typeface="Roboto Condensed"/>
                <a:sym typeface="Roboto Condensed"/>
              </a:rPr>
              <a:t>La coordination et la collaboration efficaces avec des routines </a:t>
            </a:r>
            <a:r>
              <a:rPr lang="fr" sz="1800">
                <a:latin typeface="Roboto Condensed"/>
                <a:ea typeface="Roboto Condensed"/>
                <a:cs typeface="Roboto Condensed"/>
                <a:sym typeface="Roboto Condensed"/>
              </a:rPr>
              <a:t>entre tous les partenaires est essentielle au succès du plan. </a:t>
            </a:r>
            <a:endParaRPr sz="1800">
              <a:latin typeface="Roboto Condensed"/>
              <a:ea typeface="Roboto Condensed"/>
              <a:cs typeface="Roboto Condensed"/>
              <a:sym typeface="Roboto Condensed"/>
            </a:endParaRPr>
          </a:p>
        </p:txBody>
      </p:sp>
      <p:grpSp>
        <p:nvGrpSpPr>
          <p:cNvPr id="646" name="Google Shape;646;g2fbe9ec1052_0_1530"/>
          <p:cNvGrpSpPr/>
          <p:nvPr/>
        </p:nvGrpSpPr>
        <p:grpSpPr>
          <a:xfrm>
            <a:off x="6434121" y="3953818"/>
            <a:ext cx="433833" cy="429436"/>
            <a:chOff x="7953758" y="2867852"/>
            <a:chExt cx="366475" cy="366475"/>
          </a:xfrm>
        </p:grpSpPr>
        <p:sp>
          <p:nvSpPr>
            <p:cNvPr id="647" name="Google Shape;647;g2fbe9ec1052_0_1530"/>
            <p:cNvSpPr/>
            <p:nvPr/>
          </p:nvSpPr>
          <p:spPr>
            <a:xfrm>
              <a:off x="8050898" y="2867852"/>
              <a:ext cx="150447" cy="128598"/>
            </a:xfrm>
            <a:custGeom>
              <a:avLst/>
              <a:gdLst/>
              <a:ahLst/>
              <a:cxnLst/>
              <a:rect l="l" t="t" r="r" b="b"/>
              <a:pathLst>
                <a:path w="4400" h="3761" extrusionOk="0">
                  <a:moveTo>
                    <a:pt x="3161" y="1031"/>
                  </a:moveTo>
                  <a:cubicBezTo>
                    <a:pt x="3238" y="1031"/>
                    <a:pt x="3316" y="1061"/>
                    <a:pt x="3375" y="1121"/>
                  </a:cubicBezTo>
                  <a:cubicBezTo>
                    <a:pt x="3494" y="1263"/>
                    <a:pt x="3494" y="1454"/>
                    <a:pt x="3375" y="1573"/>
                  </a:cubicBezTo>
                  <a:lnTo>
                    <a:pt x="2351" y="2621"/>
                  </a:lnTo>
                  <a:cubicBezTo>
                    <a:pt x="2292" y="2680"/>
                    <a:pt x="2208" y="2710"/>
                    <a:pt x="2125" y="2710"/>
                  </a:cubicBezTo>
                  <a:cubicBezTo>
                    <a:pt x="2042" y="2710"/>
                    <a:pt x="1958" y="2680"/>
                    <a:pt x="1899" y="2621"/>
                  </a:cubicBezTo>
                  <a:lnTo>
                    <a:pt x="1470" y="2168"/>
                  </a:lnTo>
                  <a:cubicBezTo>
                    <a:pt x="1230" y="1947"/>
                    <a:pt x="1448" y="1625"/>
                    <a:pt x="1692" y="1625"/>
                  </a:cubicBezTo>
                  <a:cubicBezTo>
                    <a:pt x="1762" y="1625"/>
                    <a:pt x="1835" y="1652"/>
                    <a:pt x="1899" y="1716"/>
                  </a:cubicBezTo>
                  <a:lnTo>
                    <a:pt x="2137" y="1954"/>
                  </a:lnTo>
                  <a:lnTo>
                    <a:pt x="2947" y="1121"/>
                  </a:lnTo>
                  <a:cubicBezTo>
                    <a:pt x="3006" y="1061"/>
                    <a:pt x="3084" y="1031"/>
                    <a:pt x="3161" y="1031"/>
                  </a:cubicBezTo>
                  <a:close/>
                  <a:moveTo>
                    <a:pt x="2561" y="1"/>
                  </a:moveTo>
                  <a:cubicBezTo>
                    <a:pt x="2546" y="1"/>
                    <a:pt x="2532" y="1"/>
                    <a:pt x="2518" y="1"/>
                  </a:cubicBezTo>
                  <a:cubicBezTo>
                    <a:pt x="2508" y="1"/>
                    <a:pt x="2499" y="1"/>
                    <a:pt x="2489" y="1"/>
                  </a:cubicBezTo>
                  <a:cubicBezTo>
                    <a:pt x="841" y="1"/>
                    <a:pt x="0" y="2032"/>
                    <a:pt x="1184" y="3216"/>
                  </a:cubicBezTo>
                  <a:cubicBezTo>
                    <a:pt x="1568" y="3592"/>
                    <a:pt x="2037" y="3760"/>
                    <a:pt x="2498" y="3760"/>
                  </a:cubicBezTo>
                  <a:cubicBezTo>
                    <a:pt x="3468" y="3760"/>
                    <a:pt x="4399" y="3013"/>
                    <a:pt x="4399" y="1883"/>
                  </a:cubicBezTo>
                  <a:cubicBezTo>
                    <a:pt x="4399" y="849"/>
                    <a:pt x="3588" y="1"/>
                    <a:pt x="2561"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g2fbe9ec1052_0_1530"/>
            <p:cNvSpPr/>
            <p:nvPr/>
          </p:nvSpPr>
          <p:spPr>
            <a:xfrm>
              <a:off x="7953758" y="3018504"/>
              <a:ext cx="31799" cy="157217"/>
            </a:xfrm>
            <a:custGeom>
              <a:avLst/>
              <a:gdLst/>
              <a:ahLst/>
              <a:cxnLst/>
              <a:rect l="l" t="t" r="r" b="b"/>
              <a:pathLst>
                <a:path w="930" h="4598" extrusionOk="0">
                  <a:moveTo>
                    <a:pt x="310" y="1"/>
                  </a:moveTo>
                  <a:cubicBezTo>
                    <a:pt x="144" y="1"/>
                    <a:pt x="1" y="144"/>
                    <a:pt x="24" y="311"/>
                  </a:cubicBezTo>
                  <a:lnTo>
                    <a:pt x="24" y="4288"/>
                  </a:lnTo>
                  <a:cubicBezTo>
                    <a:pt x="24" y="4454"/>
                    <a:pt x="144" y="4597"/>
                    <a:pt x="310" y="4597"/>
                  </a:cubicBezTo>
                  <a:lnTo>
                    <a:pt x="620" y="4597"/>
                  </a:lnTo>
                  <a:cubicBezTo>
                    <a:pt x="787" y="4597"/>
                    <a:pt x="929" y="4454"/>
                    <a:pt x="929" y="4288"/>
                  </a:cubicBezTo>
                  <a:lnTo>
                    <a:pt x="929" y="311"/>
                  </a:lnTo>
                  <a:cubicBezTo>
                    <a:pt x="929" y="144"/>
                    <a:pt x="810" y="1"/>
                    <a:pt x="62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g2fbe9ec1052_0_1530"/>
            <p:cNvSpPr/>
            <p:nvPr/>
          </p:nvSpPr>
          <p:spPr>
            <a:xfrm>
              <a:off x="8288434" y="3018504"/>
              <a:ext cx="31799" cy="157217"/>
            </a:xfrm>
            <a:custGeom>
              <a:avLst/>
              <a:gdLst/>
              <a:ahLst/>
              <a:cxnLst/>
              <a:rect l="l" t="t" r="r" b="b"/>
              <a:pathLst>
                <a:path w="930" h="4598" extrusionOk="0">
                  <a:moveTo>
                    <a:pt x="310" y="1"/>
                  </a:moveTo>
                  <a:cubicBezTo>
                    <a:pt x="143" y="1"/>
                    <a:pt x="0" y="144"/>
                    <a:pt x="24" y="311"/>
                  </a:cubicBezTo>
                  <a:lnTo>
                    <a:pt x="24" y="4288"/>
                  </a:lnTo>
                  <a:cubicBezTo>
                    <a:pt x="24" y="4454"/>
                    <a:pt x="143" y="4597"/>
                    <a:pt x="310" y="4597"/>
                  </a:cubicBezTo>
                  <a:lnTo>
                    <a:pt x="643" y="4597"/>
                  </a:lnTo>
                  <a:cubicBezTo>
                    <a:pt x="810" y="4597"/>
                    <a:pt x="929" y="4454"/>
                    <a:pt x="929" y="4288"/>
                  </a:cubicBezTo>
                  <a:lnTo>
                    <a:pt x="929" y="311"/>
                  </a:lnTo>
                  <a:cubicBezTo>
                    <a:pt x="929" y="144"/>
                    <a:pt x="810" y="1"/>
                    <a:pt x="643"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g2fbe9ec1052_0_1530"/>
            <p:cNvSpPr/>
            <p:nvPr/>
          </p:nvSpPr>
          <p:spPr>
            <a:xfrm>
              <a:off x="8006824" y="3033173"/>
              <a:ext cx="218935" cy="201154"/>
            </a:xfrm>
            <a:custGeom>
              <a:avLst/>
              <a:gdLst/>
              <a:ahLst/>
              <a:cxnLst/>
              <a:rect l="l" t="t" r="r" b="b"/>
              <a:pathLst>
                <a:path w="6403" h="5883" extrusionOk="0">
                  <a:moveTo>
                    <a:pt x="20" y="1"/>
                  </a:moveTo>
                  <a:lnTo>
                    <a:pt x="20" y="3620"/>
                  </a:lnTo>
                  <a:lnTo>
                    <a:pt x="2616" y="5573"/>
                  </a:lnTo>
                  <a:cubicBezTo>
                    <a:pt x="2878" y="5787"/>
                    <a:pt x="3212" y="5883"/>
                    <a:pt x="3569" y="5883"/>
                  </a:cubicBezTo>
                  <a:cubicBezTo>
                    <a:pt x="3735" y="5883"/>
                    <a:pt x="3902" y="5859"/>
                    <a:pt x="4069" y="5787"/>
                  </a:cubicBezTo>
                  <a:lnTo>
                    <a:pt x="5569" y="5168"/>
                  </a:lnTo>
                  <a:lnTo>
                    <a:pt x="5974" y="4906"/>
                  </a:lnTo>
                  <a:cubicBezTo>
                    <a:pt x="6165" y="4787"/>
                    <a:pt x="6284" y="4621"/>
                    <a:pt x="6331" y="4406"/>
                  </a:cubicBezTo>
                  <a:cubicBezTo>
                    <a:pt x="6403" y="4097"/>
                    <a:pt x="6307" y="3787"/>
                    <a:pt x="6093" y="3573"/>
                  </a:cubicBezTo>
                  <a:lnTo>
                    <a:pt x="4617" y="1930"/>
                  </a:lnTo>
                  <a:cubicBezTo>
                    <a:pt x="4540" y="1837"/>
                    <a:pt x="4423" y="1785"/>
                    <a:pt x="4305" y="1785"/>
                  </a:cubicBezTo>
                  <a:cubicBezTo>
                    <a:pt x="4241" y="1785"/>
                    <a:pt x="4176" y="1801"/>
                    <a:pt x="4117" y="1834"/>
                  </a:cubicBezTo>
                  <a:lnTo>
                    <a:pt x="2735" y="2573"/>
                  </a:lnTo>
                  <a:cubicBezTo>
                    <a:pt x="2493" y="2702"/>
                    <a:pt x="2258" y="2759"/>
                    <a:pt x="2038" y="2759"/>
                  </a:cubicBezTo>
                  <a:cubicBezTo>
                    <a:pt x="764" y="2759"/>
                    <a:pt x="0" y="847"/>
                    <a:pt x="1402" y="96"/>
                  </a:cubicBezTo>
                  <a:lnTo>
                    <a:pt x="1592"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g2fbe9ec1052_0_1530"/>
            <p:cNvSpPr/>
            <p:nvPr/>
          </p:nvSpPr>
          <p:spPr>
            <a:xfrm>
              <a:off x="8039170" y="3032352"/>
              <a:ext cx="228132" cy="132769"/>
            </a:xfrm>
            <a:custGeom>
              <a:avLst/>
              <a:gdLst/>
              <a:ahLst/>
              <a:cxnLst/>
              <a:rect l="l" t="t" r="r" b="b"/>
              <a:pathLst>
                <a:path w="6672" h="3883" extrusionOk="0">
                  <a:moveTo>
                    <a:pt x="6671" y="1"/>
                  </a:moveTo>
                  <a:lnTo>
                    <a:pt x="2027" y="25"/>
                  </a:lnTo>
                  <a:cubicBezTo>
                    <a:pt x="1980" y="25"/>
                    <a:pt x="1908" y="25"/>
                    <a:pt x="1885" y="48"/>
                  </a:cubicBezTo>
                  <a:lnTo>
                    <a:pt x="789" y="668"/>
                  </a:lnTo>
                  <a:cubicBezTo>
                    <a:pt x="1" y="1092"/>
                    <a:pt x="413" y="2134"/>
                    <a:pt x="1124" y="2134"/>
                  </a:cubicBezTo>
                  <a:cubicBezTo>
                    <a:pt x="1251" y="2134"/>
                    <a:pt x="1387" y="2101"/>
                    <a:pt x="1527" y="2025"/>
                  </a:cubicBezTo>
                  <a:lnTo>
                    <a:pt x="2742" y="1382"/>
                  </a:lnTo>
                  <a:cubicBezTo>
                    <a:pt x="2928" y="1285"/>
                    <a:pt x="3133" y="1237"/>
                    <a:pt x="3337" y="1237"/>
                  </a:cubicBezTo>
                  <a:cubicBezTo>
                    <a:pt x="3683" y="1237"/>
                    <a:pt x="4026" y="1374"/>
                    <a:pt x="4266" y="1644"/>
                  </a:cubicBezTo>
                  <a:lnTo>
                    <a:pt x="5623" y="3168"/>
                  </a:lnTo>
                  <a:cubicBezTo>
                    <a:pt x="5814" y="3359"/>
                    <a:pt x="5933" y="3621"/>
                    <a:pt x="6004" y="3883"/>
                  </a:cubicBezTo>
                  <a:cubicBezTo>
                    <a:pt x="6219" y="3835"/>
                    <a:pt x="6457" y="3740"/>
                    <a:pt x="6671" y="3621"/>
                  </a:cubicBezTo>
                  <a:lnTo>
                    <a:pt x="667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52" name="Google Shape;652;g2fbe9ec1052_0_1530"/>
          <p:cNvSpPr/>
          <p:nvPr/>
        </p:nvSpPr>
        <p:spPr>
          <a:xfrm>
            <a:off x="2154425" y="3581522"/>
            <a:ext cx="3629700" cy="12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800" b="1">
                <a:latin typeface="Roboto Condensed"/>
                <a:ea typeface="Roboto Condensed"/>
                <a:cs typeface="Roboto Condensed"/>
                <a:sym typeface="Roboto Condensed"/>
              </a:rPr>
              <a:t>La capture de donnée de supervision de qualité</a:t>
            </a:r>
            <a:r>
              <a:rPr lang="fr" sz="1800">
                <a:latin typeface="Roboto Condensed"/>
                <a:ea typeface="Roboto Condensed"/>
                <a:cs typeface="Roboto Condensed"/>
                <a:sym typeface="Roboto Condensed"/>
              </a:rPr>
              <a:t> est un pré-requis pour permettre d'identifier des problèmes et les résoudre.</a:t>
            </a:r>
            <a:endParaRPr sz="1800">
              <a:latin typeface="Roboto Condensed"/>
              <a:ea typeface="Roboto Condensed"/>
              <a:cs typeface="Roboto Condensed"/>
              <a:sym typeface="Roboto Condensed"/>
            </a:endParaRPr>
          </a:p>
        </p:txBody>
      </p:sp>
      <p:grpSp>
        <p:nvGrpSpPr>
          <p:cNvPr id="653" name="Google Shape;653;g2fbe9ec1052_0_1530"/>
          <p:cNvGrpSpPr/>
          <p:nvPr/>
        </p:nvGrpSpPr>
        <p:grpSpPr>
          <a:xfrm>
            <a:off x="1745404" y="3958631"/>
            <a:ext cx="281698" cy="453203"/>
            <a:chOff x="5646262" y="2290545"/>
            <a:chExt cx="249578" cy="358888"/>
          </a:xfrm>
        </p:grpSpPr>
        <p:sp>
          <p:nvSpPr>
            <p:cNvPr id="654" name="Google Shape;654;g2fbe9ec1052_0_1530"/>
            <p:cNvSpPr/>
            <p:nvPr/>
          </p:nvSpPr>
          <p:spPr>
            <a:xfrm>
              <a:off x="5646262" y="2290545"/>
              <a:ext cx="249578" cy="268344"/>
            </a:xfrm>
            <a:custGeom>
              <a:avLst/>
              <a:gdLst/>
              <a:ahLst/>
              <a:cxnLst/>
              <a:rect l="l" t="t" r="r" b="b"/>
              <a:pathLst>
                <a:path w="7288" h="7836" extrusionOk="0">
                  <a:moveTo>
                    <a:pt x="2167" y="3746"/>
                  </a:moveTo>
                  <a:cubicBezTo>
                    <a:pt x="2322" y="3746"/>
                    <a:pt x="2477" y="3847"/>
                    <a:pt x="2477" y="4049"/>
                  </a:cubicBezTo>
                  <a:lnTo>
                    <a:pt x="2477" y="6431"/>
                  </a:lnTo>
                  <a:cubicBezTo>
                    <a:pt x="2477" y="6633"/>
                    <a:pt x="2322" y="6734"/>
                    <a:pt x="2167" y="6734"/>
                  </a:cubicBezTo>
                  <a:cubicBezTo>
                    <a:pt x="2012" y="6734"/>
                    <a:pt x="1858" y="6633"/>
                    <a:pt x="1858" y="6431"/>
                  </a:cubicBezTo>
                  <a:lnTo>
                    <a:pt x="1858" y="4049"/>
                  </a:lnTo>
                  <a:cubicBezTo>
                    <a:pt x="1858" y="3847"/>
                    <a:pt x="2012" y="3746"/>
                    <a:pt x="2167" y="3746"/>
                  </a:cubicBezTo>
                  <a:close/>
                  <a:moveTo>
                    <a:pt x="3644" y="2174"/>
                  </a:moveTo>
                  <a:cubicBezTo>
                    <a:pt x="3798" y="2174"/>
                    <a:pt x="3953" y="2275"/>
                    <a:pt x="3953" y="2477"/>
                  </a:cubicBezTo>
                  <a:lnTo>
                    <a:pt x="3953" y="6431"/>
                  </a:lnTo>
                  <a:cubicBezTo>
                    <a:pt x="3953" y="6633"/>
                    <a:pt x="3798" y="6734"/>
                    <a:pt x="3644" y="6734"/>
                  </a:cubicBezTo>
                  <a:cubicBezTo>
                    <a:pt x="3489" y="6734"/>
                    <a:pt x="3334" y="6633"/>
                    <a:pt x="3334" y="6431"/>
                  </a:cubicBezTo>
                  <a:lnTo>
                    <a:pt x="3334" y="2477"/>
                  </a:lnTo>
                  <a:cubicBezTo>
                    <a:pt x="3334" y="2275"/>
                    <a:pt x="3489" y="2174"/>
                    <a:pt x="3644" y="2174"/>
                  </a:cubicBezTo>
                  <a:close/>
                  <a:moveTo>
                    <a:pt x="5144" y="4936"/>
                  </a:moveTo>
                  <a:cubicBezTo>
                    <a:pt x="5299" y="4936"/>
                    <a:pt x="5454" y="5037"/>
                    <a:pt x="5454" y="5240"/>
                  </a:cubicBezTo>
                  <a:lnTo>
                    <a:pt x="5454" y="6431"/>
                  </a:lnTo>
                  <a:cubicBezTo>
                    <a:pt x="5454" y="6633"/>
                    <a:pt x="5299" y="6734"/>
                    <a:pt x="5144" y="6734"/>
                  </a:cubicBezTo>
                  <a:cubicBezTo>
                    <a:pt x="4989" y="6734"/>
                    <a:pt x="4834" y="6633"/>
                    <a:pt x="4834" y="6431"/>
                  </a:cubicBezTo>
                  <a:lnTo>
                    <a:pt x="4834" y="5240"/>
                  </a:lnTo>
                  <a:cubicBezTo>
                    <a:pt x="4834" y="5037"/>
                    <a:pt x="4989" y="4936"/>
                    <a:pt x="5144" y="4936"/>
                  </a:cubicBezTo>
                  <a:close/>
                  <a:moveTo>
                    <a:pt x="1548" y="1"/>
                  </a:moveTo>
                  <a:cubicBezTo>
                    <a:pt x="691" y="1"/>
                    <a:pt x="0" y="691"/>
                    <a:pt x="0" y="1525"/>
                  </a:cubicBezTo>
                  <a:lnTo>
                    <a:pt x="0" y="7836"/>
                  </a:lnTo>
                  <a:lnTo>
                    <a:pt x="7287" y="7836"/>
                  </a:lnTo>
                  <a:lnTo>
                    <a:pt x="7287" y="1525"/>
                  </a:lnTo>
                  <a:cubicBezTo>
                    <a:pt x="7264" y="691"/>
                    <a:pt x="6597" y="1"/>
                    <a:pt x="5739"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g2fbe9ec1052_0_1530"/>
            <p:cNvSpPr/>
            <p:nvPr/>
          </p:nvSpPr>
          <p:spPr>
            <a:xfrm>
              <a:off x="5646262" y="2580053"/>
              <a:ext cx="249578" cy="69380"/>
            </a:xfrm>
            <a:custGeom>
              <a:avLst/>
              <a:gdLst/>
              <a:ahLst/>
              <a:cxnLst/>
              <a:rect l="l" t="t" r="r" b="b"/>
              <a:pathLst>
                <a:path w="7288" h="2026" extrusionOk="0">
                  <a:moveTo>
                    <a:pt x="3644" y="691"/>
                  </a:moveTo>
                  <a:cubicBezTo>
                    <a:pt x="3906" y="691"/>
                    <a:pt x="4049" y="1001"/>
                    <a:pt x="3858" y="1192"/>
                  </a:cubicBezTo>
                  <a:cubicBezTo>
                    <a:pt x="3797" y="1252"/>
                    <a:pt x="3725" y="1279"/>
                    <a:pt x="3654" y="1279"/>
                  </a:cubicBezTo>
                  <a:cubicBezTo>
                    <a:pt x="3502" y="1279"/>
                    <a:pt x="3358" y="1156"/>
                    <a:pt x="3358" y="977"/>
                  </a:cubicBezTo>
                  <a:cubicBezTo>
                    <a:pt x="3358" y="810"/>
                    <a:pt x="3477" y="691"/>
                    <a:pt x="3644" y="691"/>
                  </a:cubicBezTo>
                  <a:close/>
                  <a:moveTo>
                    <a:pt x="0" y="1"/>
                  </a:moveTo>
                  <a:lnTo>
                    <a:pt x="0" y="501"/>
                  </a:lnTo>
                  <a:cubicBezTo>
                    <a:pt x="0" y="1334"/>
                    <a:pt x="691" y="2025"/>
                    <a:pt x="1548" y="2025"/>
                  </a:cubicBezTo>
                  <a:lnTo>
                    <a:pt x="5763" y="2025"/>
                  </a:lnTo>
                  <a:cubicBezTo>
                    <a:pt x="6597" y="2025"/>
                    <a:pt x="7287" y="1334"/>
                    <a:pt x="7287" y="501"/>
                  </a:cubicBezTo>
                  <a:lnTo>
                    <a:pt x="7287"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56" name="Google Shape;656;g2fbe9ec1052_0_1530"/>
          <p:cNvSpPr/>
          <p:nvPr/>
        </p:nvSpPr>
        <p:spPr>
          <a:xfrm>
            <a:off x="7161345" y="1760992"/>
            <a:ext cx="3629700" cy="12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800" b="1">
                <a:solidFill>
                  <a:schemeClr val="dk1"/>
                </a:solidFill>
                <a:latin typeface="Roboto Condensed"/>
                <a:ea typeface="Roboto Condensed"/>
                <a:cs typeface="Roboto Condensed"/>
                <a:sym typeface="Roboto Condensed"/>
              </a:rPr>
              <a:t>L’engagement politique au plus haut niveau </a:t>
            </a:r>
            <a:r>
              <a:rPr lang="fr" sz="1800">
                <a:solidFill>
                  <a:schemeClr val="dk1"/>
                </a:solidFill>
                <a:latin typeface="Roboto Condensed"/>
                <a:ea typeface="Roboto Condensed"/>
                <a:cs typeface="Roboto Condensed"/>
                <a:sym typeface="Roboto Condensed"/>
              </a:rPr>
              <a:t>améliore la contribution financière nationale et provinciale en faveur de la vaccination.</a:t>
            </a:r>
            <a:endParaRPr sz="1800">
              <a:latin typeface="Roboto Condensed"/>
              <a:ea typeface="Roboto Condensed"/>
              <a:cs typeface="Roboto Condensed"/>
              <a:sym typeface="Roboto Condensed"/>
            </a:endParaRPr>
          </a:p>
        </p:txBody>
      </p:sp>
      <p:grpSp>
        <p:nvGrpSpPr>
          <p:cNvPr id="657" name="Google Shape;657;g2fbe9ec1052_0_1530"/>
          <p:cNvGrpSpPr/>
          <p:nvPr/>
        </p:nvGrpSpPr>
        <p:grpSpPr>
          <a:xfrm>
            <a:off x="6428356" y="2006563"/>
            <a:ext cx="417565" cy="463483"/>
            <a:chOff x="3133425" y="3955025"/>
            <a:chExt cx="297750" cy="295400"/>
          </a:xfrm>
        </p:grpSpPr>
        <p:sp>
          <p:nvSpPr>
            <p:cNvPr id="658" name="Google Shape;658;g2fbe9ec1052_0_1530"/>
            <p:cNvSpPr/>
            <p:nvPr/>
          </p:nvSpPr>
          <p:spPr>
            <a:xfrm>
              <a:off x="3133425" y="4058225"/>
              <a:ext cx="297750" cy="192200"/>
            </a:xfrm>
            <a:custGeom>
              <a:avLst/>
              <a:gdLst/>
              <a:ahLst/>
              <a:cxnLst/>
              <a:rect l="l" t="t" r="r" b="b"/>
              <a:pathLst>
                <a:path w="11910" h="7688" extrusionOk="0">
                  <a:moveTo>
                    <a:pt x="5923" y="0"/>
                  </a:moveTo>
                  <a:cubicBezTo>
                    <a:pt x="5325" y="0"/>
                    <a:pt x="4821" y="347"/>
                    <a:pt x="4631" y="914"/>
                  </a:cubicBezTo>
                  <a:cubicBezTo>
                    <a:pt x="4505" y="1166"/>
                    <a:pt x="4505" y="1449"/>
                    <a:pt x="4568" y="1764"/>
                  </a:cubicBezTo>
                  <a:cubicBezTo>
                    <a:pt x="4884" y="1922"/>
                    <a:pt x="5199" y="2016"/>
                    <a:pt x="5577" y="2048"/>
                  </a:cubicBezTo>
                  <a:lnTo>
                    <a:pt x="5577" y="2741"/>
                  </a:lnTo>
                  <a:lnTo>
                    <a:pt x="2458" y="2741"/>
                  </a:lnTo>
                  <a:cubicBezTo>
                    <a:pt x="1859" y="2741"/>
                    <a:pt x="1418" y="3214"/>
                    <a:pt x="1418" y="3781"/>
                  </a:cubicBezTo>
                  <a:lnTo>
                    <a:pt x="1418" y="4190"/>
                  </a:lnTo>
                  <a:cubicBezTo>
                    <a:pt x="630" y="4316"/>
                    <a:pt x="0" y="5041"/>
                    <a:pt x="0" y="5891"/>
                  </a:cubicBezTo>
                  <a:cubicBezTo>
                    <a:pt x="0" y="6837"/>
                    <a:pt x="788" y="7687"/>
                    <a:pt x="1765" y="7687"/>
                  </a:cubicBezTo>
                  <a:cubicBezTo>
                    <a:pt x="2710" y="7687"/>
                    <a:pt x="3497" y="6900"/>
                    <a:pt x="3497" y="5891"/>
                  </a:cubicBezTo>
                  <a:cubicBezTo>
                    <a:pt x="3497" y="5072"/>
                    <a:pt x="2930" y="4316"/>
                    <a:pt x="2143" y="4190"/>
                  </a:cubicBezTo>
                  <a:lnTo>
                    <a:pt x="2143" y="3781"/>
                  </a:lnTo>
                  <a:cubicBezTo>
                    <a:pt x="2143" y="3592"/>
                    <a:pt x="2300" y="3434"/>
                    <a:pt x="2489" y="3434"/>
                  </a:cubicBezTo>
                  <a:lnTo>
                    <a:pt x="5608" y="3434"/>
                  </a:lnTo>
                  <a:lnTo>
                    <a:pt x="5608" y="4127"/>
                  </a:lnTo>
                  <a:cubicBezTo>
                    <a:pt x="4821" y="4285"/>
                    <a:pt x="4222" y="5009"/>
                    <a:pt x="4222" y="5860"/>
                  </a:cubicBezTo>
                  <a:cubicBezTo>
                    <a:pt x="4222" y="6805"/>
                    <a:pt x="5010" y="7656"/>
                    <a:pt x="5955" y="7656"/>
                  </a:cubicBezTo>
                  <a:cubicBezTo>
                    <a:pt x="6900" y="7656"/>
                    <a:pt x="7687" y="6868"/>
                    <a:pt x="7687" y="5860"/>
                  </a:cubicBezTo>
                  <a:cubicBezTo>
                    <a:pt x="7687" y="5041"/>
                    <a:pt x="7089" y="4285"/>
                    <a:pt x="6301" y="4127"/>
                  </a:cubicBezTo>
                  <a:lnTo>
                    <a:pt x="6301" y="3434"/>
                  </a:lnTo>
                  <a:lnTo>
                    <a:pt x="9452" y="3434"/>
                  </a:lnTo>
                  <a:cubicBezTo>
                    <a:pt x="9641" y="3434"/>
                    <a:pt x="9798" y="3592"/>
                    <a:pt x="9798" y="3781"/>
                  </a:cubicBezTo>
                  <a:lnTo>
                    <a:pt x="9798" y="4190"/>
                  </a:lnTo>
                  <a:cubicBezTo>
                    <a:pt x="9011" y="4316"/>
                    <a:pt x="8444" y="5041"/>
                    <a:pt x="8444" y="5891"/>
                  </a:cubicBezTo>
                  <a:cubicBezTo>
                    <a:pt x="8444" y="6837"/>
                    <a:pt x="9231" y="7687"/>
                    <a:pt x="10176" y="7687"/>
                  </a:cubicBezTo>
                  <a:cubicBezTo>
                    <a:pt x="11121" y="7687"/>
                    <a:pt x="11909" y="6900"/>
                    <a:pt x="11909" y="5891"/>
                  </a:cubicBezTo>
                  <a:cubicBezTo>
                    <a:pt x="11783" y="5135"/>
                    <a:pt x="11185" y="4379"/>
                    <a:pt x="10397" y="4222"/>
                  </a:cubicBezTo>
                  <a:lnTo>
                    <a:pt x="10397" y="3812"/>
                  </a:lnTo>
                  <a:cubicBezTo>
                    <a:pt x="10397" y="3245"/>
                    <a:pt x="9924" y="2804"/>
                    <a:pt x="9389" y="2804"/>
                  </a:cubicBezTo>
                  <a:lnTo>
                    <a:pt x="6238" y="2804"/>
                  </a:lnTo>
                  <a:lnTo>
                    <a:pt x="6238" y="2079"/>
                  </a:lnTo>
                  <a:cubicBezTo>
                    <a:pt x="6585" y="2048"/>
                    <a:pt x="6900" y="1922"/>
                    <a:pt x="7215" y="1827"/>
                  </a:cubicBezTo>
                  <a:cubicBezTo>
                    <a:pt x="7341" y="1418"/>
                    <a:pt x="7246" y="977"/>
                    <a:pt x="7057" y="630"/>
                  </a:cubicBezTo>
                  <a:cubicBezTo>
                    <a:pt x="6774" y="221"/>
                    <a:pt x="6396" y="0"/>
                    <a:pt x="5923"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g2fbe9ec1052_0_1530"/>
            <p:cNvSpPr/>
            <p:nvPr/>
          </p:nvSpPr>
          <p:spPr>
            <a:xfrm>
              <a:off x="3263375" y="4007025"/>
              <a:ext cx="35475" cy="35450"/>
            </a:xfrm>
            <a:custGeom>
              <a:avLst/>
              <a:gdLst/>
              <a:ahLst/>
              <a:cxnLst/>
              <a:rect l="l" t="t" r="r" b="b"/>
              <a:pathLst>
                <a:path w="1419" h="1418" extrusionOk="0">
                  <a:moveTo>
                    <a:pt x="725" y="0"/>
                  </a:moveTo>
                  <a:cubicBezTo>
                    <a:pt x="284" y="0"/>
                    <a:pt x="1" y="315"/>
                    <a:pt x="1" y="725"/>
                  </a:cubicBezTo>
                  <a:cubicBezTo>
                    <a:pt x="1" y="1103"/>
                    <a:pt x="316" y="1418"/>
                    <a:pt x="725" y="1418"/>
                  </a:cubicBezTo>
                  <a:cubicBezTo>
                    <a:pt x="1103" y="1418"/>
                    <a:pt x="1418" y="1103"/>
                    <a:pt x="1418" y="725"/>
                  </a:cubicBezTo>
                  <a:cubicBezTo>
                    <a:pt x="1418" y="315"/>
                    <a:pt x="1103" y="0"/>
                    <a:pt x="725"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g2fbe9ec1052_0_1530"/>
            <p:cNvSpPr/>
            <p:nvPr/>
          </p:nvSpPr>
          <p:spPr>
            <a:xfrm>
              <a:off x="3203525" y="3955025"/>
              <a:ext cx="155175" cy="135500"/>
            </a:xfrm>
            <a:custGeom>
              <a:avLst/>
              <a:gdLst/>
              <a:ahLst/>
              <a:cxnLst/>
              <a:rect l="l" t="t" r="r" b="b"/>
              <a:pathLst>
                <a:path w="6207" h="5420" extrusionOk="0">
                  <a:moveTo>
                    <a:pt x="3119" y="1"/>
                  </a:moveTo>
                  <a:cubicBezTo>
                    <a:pt x="1386" y="1"/>
                    <a:pt x="0" y="1387"/>
                    <a:pt x="0" y="3120"/>
                  </a:cubicBezTo>
                  <a:cubicBezTo>
                    <a:pt x="0" y="4002"/>
                    <a:pt x="410" y="4853"/>
                    <a:pt x="1071" y="5420"/>
                  </a:cubicBezTo>
                  <a:cubicBezTo>
                    <a:pt x="1071" y="5231"/>
                    <a:pt x="1103" y="5042"/>
                    <a:pt x="1197" y="4853"/>
                  </a:cubicBezTo>
                  <a:cubicBezTo>
                    <a:pt x="1323" y="4380"/>
                    <a:pt x="1701" y="3971"/>
                    <a:pt x="2111" y="3750"/>
                  </a:cubicBezTo>
                  <a:cubicBezTo>
                    <a:pt x="1890" y="3498"/>
                    <a:pt x="1733" y="3151"/>
                    <a:pt x="1733" y="2805"/>
                  </a:cubicBezTo>
                  <a:cubicBezTo>
                    <a:pt x="1733" y="2049"/>
                    <a:pt x="2363" y="1419"/>
                    <a:pt x="3119" y="1419"/>
                  </a:cubicBezTo>
                  <a:cubicBezTo>
                    <a:pt x="3844" y="1419"/>
                    <a:pt x="4474" y="2049"/>
                    <a:pt x="4474" y="2805"/>
                  </a:cubicBezTo>
                  <a:cubicBezTo>
                    <a:pt x="4474" y="3151"/>
                    <a:pt x="4348" y="3498"/>
                    <a:pt x="4096" y="3750"/>
                  </a:cubicBezTo>
                  <a:cubicBezTo>
                    <a:pt x="4379" y="3876"/>
                    <a:pt x="4600" y="4097"/>
                    <a:pt x="4789" y="4380"/>
                  </a:cubicBezTo>
                  <a:cubicBezTo>
                    <a:pt x="5009" y="4695"/>
                    <a:pt x="5135" y="5042"/>
                    <a:pt x="5167" y="5420"/>
                  </a:cubicBezTo>
                  <a:cubicBezTo>
                    <a:pt x="5797" y="4853"/>
                    <a:pt x="6207" y="4065"/>
                    <a:pt x="6207" y="3120"/>
                  </a:cubicBezTo>
                  <a:cubicBezTo>
                    <a:pt x="6207" y="1387"/>
                    <a:pt x="4852" y="1"/>
                    <a:pt x="3119"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2fd5dafcd4b_0_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
              <a:t>14</a:t>
            </a:fld>
            <a:endParaRPr/>
          </a:p>
        </p:txBody>
      </p:sp>
      <p:sp>
        <p:nvSpPr>
          <p:cNvPr id="666" name="Google Shape;666;g2fd5dafcd4b_0_10"/>
          <p:cNvSpPr txBox="1"/>
          <p:nvPr/>
        </p:nvSpPr>
        <p:spPr>
          <a:xfrm>
            <a:off x="838200" y="-13252"/>
            <a:ext cx="10515600" cy="1124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fr" sz="2200" b="1">
                <a:solidFill>
                  <a:schemeClr val="accent1"/>
                </a:solidFill>
                <a:highlight>
                  <a:srgbClr val="FFFFFF"/>
                </a:highlight>
                <a:latin typeface="Roboto"/>
                <a:ea typeface="Roboto"/>
                <a:cs typeface="Roboto"/>
                <a:sym typeface="Roboto"/>
              </a:rPr>
              <a:t>Recommandations pour améliorer l’efficacité de ce système </a:t>
            </a:r>
            <a:endParaRPr sz="2200" b="1">
              <a:solidFill>
                <a:schemeClr val="accent1"/>
              </a:solidFill>
              <a:latin typeface="Roboto"/>
              <a:ea typeface="Roboto"/>
              <a:cs typeface="Roboto"/>
              <a:sym typeface="Roboto"/>
            </a:endParaRPr>
          </a:p>
        </p:txBody>
      </p:sp>
      <p:sp>
        <p:nvSpPr>
          <p:cNvPr id="667" name="Google Shape;667;g2fd5dafcd4b_0_10"/>
          <p:cNvSpPr/>
          <p:nvPr/>
        </p:nvSpPr>
        <p:spPr>
          <a:xfrm>
            <a:off x="955775" y="1111450"/>
            <a:ext cx="10398000" cy="5244900"/>
          </a:xfrm>
          <a:prstGeom prst="rect">
            <a:avLst/>
          </a:prstGeom>
          <a:noFill/>
          <a:ln>
            <a:noFill/>
          </a:ln>
        </p:spPr>
        <p:txBody>
          <a:bodyPr spcFirstLastPara="1" wrap="square" lIns="91425" tIns="91425" rIns="91425" bIns="91425" anchor="t" anchorCtr="0">
            <a:noAutofit/>
          </a:bodyPr>
          <a:lstStyle/>
          <a:p>
            <a:pPr marL="457200" lvl="0" indent="-342900" algn="l" rtl="0">
              <a:spcBef>
                <a:spcPts val="1000"/>
              </a:spcBef>
              <a:spcAft>
                <a:spcPts val="0"/>
              </a:spcAft>
              <a:buClr>
                <a:srgbClr val="222222"/>
              </a:buClr>
              <a:buSzPts val="1800"/>
              <a:buFont typeface="Roboto"/>
              <a:buAutoNum type="arabicPeriod"/>
            </a:pPr>
            <a:r>
              <a:rPr lang="fr" sz="1800">
                <a:solidFill>
                  <a:schemeClr val="dk1"/>
                </a:solidFill>
                <a:latin typeface="Roboto"/>
                <a:ea typeface="Roboto"/>
                <a:cs typeface="Roboto"/>
                <a:sym typeface="Roboto"/>
              </a:rPr>
              <a:t>Obtenir un engagement politique de haut niveau en faveur du plan et de l’achat des vaccins.</a:t>
            </a:r>
            <a:endParaRPr sz="1800">
              <a:solidFill>
                <a:schemeClr val="dk1"/>
              </a:solidFill>
              <a:latin typeface="Roboto"/>
              <a:ea typeface="Roboto"/>
              <a:cs typeface="Roboto"/>
              <a:sym typeface="Roboto"/>
            </a:endParaRPr>
          </a:p>
          <a:p>
            <a:pPr marL="457200" lvl="0" indent="-342900" algn="l" rtl="0">
              <a:spcBef>
                <a:spcPts val="2000"/>
              </a:spcBef>
              <a:spcAft>
                <a:spcPts val="0"/>
              </a:spcAft>
              <a:buClr>
                <a:srgbClr val="222222"/>
              </a:buClr>
              <a:buSzPts val="1800"/>
              <a:buFont typeface="Roboto"/>
              <a:buAutoNum type="arabicPeriod"/>
            </a:pPr>
            <a:r>
              <a:rPr lang="fr" sz="1800">
                <a:solidFill>
                  <a:srgbClr val="222222"/>
                </a:solidFill>
                <a:latin typeface="Roboto"/>
                <a:ea typeface="Roboto"/>
                <a:cs typeface="Roboto"/>
                <a:sym typeface="Roboto"/>
              </a:rPr>
              <a:t>Assurer une appropriation du plan par les provinces  dans sa mise en œuvre.</a:t>
            </a:r>
            <a:endParaRPr sz="1800">
              <a:solidFill>
                <a:schemeClr val="dk1"/>
              </a:solidFill>
              <a:latin typeface="Roboto"/>
              <a:ea typeface="Roboto"/>
              <a:cs typeface="Roboto"/>
              <a:sym typeface="Roboto"/>
            </a:endParaRPr>
          </a:p>
          <a:p>
            <a:pPr marL="457200" lvl="0" indent="-342900" algn="l" rtl="0">
              <a:spcBef>
                <a:spcPts val="2000"/>
              </a:spcBef>
              <a:spcAft>
                <a:spcPts val="0"/>
              </a:spcAft>
              <a:buClr>
                <a:srgbClr val="222222"/>
              </a:buClr>
              <a:buSzPts val="1800"/>
              <a:buFont typeface="Roboto"/>
              <a:buAutoNum type="arabicPeriod"/>
            </a:pPr>
            <a:r>
              <a:rPr lang="fr" sz="1800">
                <a:solidFill>
                  <a:schemeClr val="dk1"/>
                </a:solidFill>
                <a:latin typeface="Roboto"/>
                <a:ea typeface="Roboto"/>
                <a:cs typeface="Roboto"/>
                <a:sym typeface="Roboto"/>
              </a:rPr>
              <a:t>Mobiliser des ressources additionnelles pour la génération de la demande.</a:t>
            </a:r>
            <a:endParaRPr sz="1800">
              <a:solidFill>
                <a:schemeClr val="dk1"/>
              </a:solidFill>
              <a:latin typeface="Roboto"/>
              <a:ea typeface="Roboto"/>
              <a:cs typeface="Roboto"/>
              <a:sym typeface="Roboto"/>
            </a:endParaRPr>
          </a:p>
          <a:p>
            <a:pPr marL="457200" lvl="0" indent="-342900" algn="l" rtl="0">
              <a:spcBef>
                <a:spcPts val="2000"/>
              </a:spcBef>
              <a:spcAft>
                <a:spcPts val="0"/>
              </a:spcAft>
              <a:buClr>
                <a:srgbClr val="222222"/>
              </a:buClr>
              <a:buSzPts val="1800"/>
              <a:buFont typeface="Roboto"/>
              <a:buAutoNum type="arabicPeriod"/>
            </a:pPr>
            <a:r>
              <a:rPr lang="fr" sz="1800">
                <a:solidFill>
                  <a:schemeClr val="dk1"/>
                </a:solidFill>
              </a:rPr>
              <a:t>Garantir la disponibilité des fonds pour la mise en œuvre des activités et l’amélioration des conditions de travail.</a:t>
            </a:r>
            <a:endParaRPr sz="1800">
              <a:solidFill>
                <a:schemeClr val="dk1"/>
              </a:solidFill>
              <a:latin typeface="Roboto"/>
              <a:ea typeface="Roboto"/>
              <a:cs typeface="Roboto"/>
              <a:sym typeface="Roboto"/>
            </a:endParaRPr>
          </a:p>
          <a:p>
            <a:pPr marL="457200" lvl="0" indent="-342900" algn="l" rtl="0">
              <a:spcBef>
                <a:spcPts val="2000"/>
              </a:spcBef>
              <a:spcAft>
                <a:spcPts val="0"/>
              </a:spcAft>
              <a:buClr>
                <a:srgbClr val="222222"/>
              </a:buClr>
              <a:buSzPts val="1800"/>
              <a:buFont typeface="Roboto"/>
              <a:buAutoNum type="arabicPeriod"/>
            </a:pPr>
            <a:r>
              <a:rPr lang="fr" sz="1800">
                <a:solidFill>
                  <a:schemeClr val="dk1"/>
                </a:solidFill>
                <a:latin typeface="Roboto"/>
                <a:ea typeface="Roboto"/>
                <a:cs typeface="Roboto"/>
                <a:sym typeface="Roboto"/>
              </a:rPr>
              <a:t>Implémenter des innovations telles que la collecte de données en temps réel via l’application Gestion PEV, la livraison directe de vaccins par NGCA et drones, et l’utilisation d’outils de planification des séances de vaccination.</a:t>
            </a:r>
            <a:endParaRPr sz="1800">
              <a:solidFill>
                <a:schemeClr val="dk1"/>
              </a:solidFill>
              <a:latin typeface="Roboto"/>
              <a:ea typeface="Roboto"/>
              <a:cs typeface="Roboto"/>
              <a:sym typeface="Roboto"/>
            </a:endParaRPr>
          </a:p>
          <a:p>
            <a:pPr marL="457200" lvl="0" indent="-342900" algn="l" rtl="0">
              <a:spcBef>
                <a:spcPts val="2000"/>
              </a:spcBef>
              <a:spcAft>
                <a:spcPts val="0"/>
              </a:spcAft>
              <a:buClr>
                <a:srgbClr val="222222"/>
              </a:buClr>
              <a:buSzPts val="1800"/>
              <a:buFont typeface="Roboto"/>
              <a:buAutoNum type="arabicPeriod"/>
            </a:pPr>
            <a:r>
              <a:rPr lang="fr" sz="1800">
                <a:solidFill>
                  <a:schemeClr val="dk1"/>
                </a:solidFill>
                <a:latin typeface="Roboto"/>
                <a:ea typeface="Roboto"/>
                <a:cs typeface="Roboto"/>
                <a:sym typeface="Roboto"/>
              </a:rPr>
              <a:t>Généraliser le paiement des primes de performances Mashako à toutes les provinces pour encourager de meilleurs résultats.</a:t>
            </a:r>
            <a:endParaRPr sz="1800">
              <a:solidFill>
                <a:schemeClr val="dk1"/>
              </a:solidFill>
              <a:latin typeface="Roboto"/>
              <a:ea typeface="Roboto"/>
              <a:cs typeface="Roboto"/>
              <a:sym typeface="Roboto"/>
            </a:endParaRPr>
          </a:p>
          <a:p>
            <a:pPr marL="457200" lvl="0" indent="-342900" algn="l" rtl="0">
              <a:spcBef>
                <a:spcPts val="2000"/>
              </a:spcBef>
              <a:spcAft>
                <a:spcPts val="2000"/>
              </a:spcAft>
              <a:buClr>
                <a:srgbClr val="222222"/>
              </a:buClr>
              <a:buSzPts val="1800"/>
              <a:buFont typeface="Roboto"/>
              <a:buAutoNum type="arabicPeriod"/>
            </a:pPr>
            <a:r>
              <a:rPr lang="fr" sz="1800">
                <a:solidFill>
                  <a:schemeClr val="dk1"/>
                </a:solidFill>
                <a:latin typeface="Roboto"/>
                <a:ea typeface="Roboto"/>
                <a:cs typeface="Roboto"/>
                <a:sym typeface="Roboto"/>
              </a:rPr>
              <a:t>Assurer un suivi de proximité de la réalisation des activités (revues, supervisions, coordination…) pour garantir le succès du programme de vaccination.</a:t>
            </a:r>
            <a:endParaRPr sz="1800">
              <a:solidFill>
                <a:srgbClr val="222222"/>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
              <a:t>15</a:t>
            </a:fld>
            <a:endParaRPr/>
          </a:p>
        </p:txBody>
      </p:sp>
      <p:grpSp>
        <p:nvGrpSpPr>
          <p:cNvPr id="673" name="Google Shape;673;p6"/>
          <p:cNvGrpSpPr/>
          <p:nvPr/>
        </p:nvGrpSpPr>
        <p:grpSpPr>
          <a:xfrm>
            <a:off x="7400171" y="57131"/>
            <a:ext cx="4727783" cy="719207"/>
            <a:chOff x="238125" y="2363000"/>
            <a:chExt cx="7122300" cy="975725"/>
          </a:xfrm>
        </p:grpSpPr>
        <p:sp>
          <p:nvSpPr>
            <p:cNvPr id="674" name="Google Shape;674;p6"/>
            <p:cNvSpPr/>
            <p:nvPr/>
          </p:nvSpPr>
          <p:spPr>
            <a:xfrm>
              <a:off x="238125" y="2363000"/>
              <a:ext cx="695275" cy="955800"/>
            </a:xfrm>
            <a:custGeom>
              <a:avLst/>
              <a:gdLst/>
              <a:ahLst/>
              <a:cxnLst/>
              <a:rect l="l" t="t" r="r" b="b"/>
              <a:pathLst>
                <a:path w="27811" h="38232" extrusionOk="0">
                  <a:moveTo>
                    <a:pt x="13895" y="0"/>
                  </a:moveTo>
                  <a:cubicBezTo>
                    <a:pt x="10626" y="0"/>
                    <a:pt x="7949" y="2656"/>
                    <a:pt x="7949" y="5946"/>
                  </a:cubicBezTo>
                  <a:cubicBezTo>
                    <a:pt x="7949" y="9236"/>
                    <a:pt x="10626" y="11893"/>
                    <a:pt x="13895" y="11893"/>
                  </a:cubicBezTo>
                  <a:cubicBezTo>
                    <a:pt x="17185" y="11893"/>
                    <a:pt x="19862" y="9236"/>
                    <a:pt x="19862" y="5946"/>
                  </a:cubicBezTo>
                  <a:cubicBezTo>
                    <a:pt x="19862" y="2656"/>
                    <a:pt x="17185" y="0"/>
                    <a:pt x="13895" y="0"/>
                  </a:cubicBezTo>
                  <a:close/>
                  <a:moveTo>
                    <a:pt x="7070" y="18738"/>
                  </a:moveTo>
                  <a:lnTo>
                    <a:pt x="7070" y="26380"/>
                  </a:lnTo>
                  <a:cubicBezTo>
                    <a:pt x="5987" y="25706"/>
                    <a:pt x="5252" y="24500"/>
                    <a:pt x="5252" y="23111"/>
                  </a:cubicBezTo>
                  <a:lnTo>
                    <a:pt x="5252" y="21987"/>
                  </a:lnTo>
                  <a:cubicBezTo>
                    <a:pt x="5252" y="20618"/>
                    <a:pt x="5987" y="19412"/>
                    <a:pt x="7070" y="18738"/>
                  </a:cubicBezTo>
                  <a:close/>
                  <a:moveTo>
                    <a:pt x="20557" y="18636"/>
                  </a:moveTo>
                  <a:cubicBezTo>
                    <a:pt x="21742" y="19269"/>
                    <a:pt x="22559" y="20536"/>
                    <a:pt x="22559" y="21987"/>
                  </a:cubicBezTo>
                  <a:lnTo>
                    <a:pt x="22559" y="23131"/>
                  </a:lnTo>
                  <a:cubicBezTo>
                    <a:pt x="22559" y="24562"/>
                    <a:pt x="21742" y="25828"/>
                    <a:pt x="20557" y="26482"/>
                  </a:cubicBezTo>
                  <a:lnTo>
                    <a:pt x="20557" y="18636"/>
                  </a:lnTo>
                  <a:close/>
                  <a:moveTo>
                    <a:pt x="9052" y="12935"/>
                  </a:moveTo>
                  <a:cubicBezTo>
                    <a:pt x="4066" y="12935"/>
                    <a:pt x="0" y="17001"/>
                    <a:pt x="0" y="21987"/>
                  </a:cubicBezTo>
                  <a:lnTo>
                    <a:pt x="0" y="23111"/>
                  </a:lnTo>
                  <a:cubicBezTo>
                    <a:pt x="0" y="27443"/>
                    <a:pt x="3024" y="31060"/>
                    <a:pt x="7070" y="31959"/>
                  </a:cubicBezTo>
                  <a:lnTo>
                    <a:pt x="7070" y="38232"/>
                  </a:lnTo>
                  <a:lnTo>
                    <a:pt x="20557" y="38232"/>
                  </a:lnTo>
                  <a:lnTo>
                    <a:pt x="20557" y="31999"/>
                  </a:lnTo>
                  <a:cubicBezTo>
                    <a:pt x="24684" y="31162"/>
                    <a:pt x="27811" y="27504"/>
                    <a:pt x="27811" y="23111"/>
                  </a:cubicBezTo>
                  <a:lnTo>
                    <a:pt x="27811" y="21987"/>
                  </a:lnTo>
                  <a:cubicBezTo>
                    <a:pt x="27811" y="17001"/>
                    <a:pt x="23744" y="12935"/>
                    <a:pt x="18738" y="12935"/>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75" name="Google Shape;675;p6"/>
            <p:cNvSpPr/>
            <p:nvPr/>
          </p:nvSpPr>
          <p:spPr>
            <a:xfrm>
              <a:off x="238125" y="2791600"/>
              <a:ext cx="695275" cy="547125"/>
            </a:xfrm>
            <a:custGeom>
              <a:avLst/>
              <a:gdLst/>
              <a:ahLst/>
              <a:cxnLst/>
              <a:rect l="l" t="t" r="r" b="b"/>
              <a:pathLst>
                <a:path w="27811" h="21885" extrusionOk="0">
                  <a:moveTo>
                    <a:pt x="13895" y="0"/>
                  </a:moveTo>
                  <a:cubicBezTo>
                    <a:pt x="11443" y="0"/>
                    <a:pt x="9441" y="2003"/>
                    <a:pt x="9441" y="4475"/>
                  </a:cubicBezTo>
                  <a:cubicBezTo>
                    <a:pt x="9441" y="6927"/>
                    <a:pt x="11443" y="8930"/>
                    <a:pt x="13895" y="8930"/>
                  </a:cubicBezTo>
                  <a:cubicBezTo>
                    <a:pt x="16368" y="8930"/>
                    <a:pt x="18370" y="6927"/>
                    <a:pt x="18370" y="4475"/>
                  </a:cubicBezTo>
                  <a:cubicBezTo>
                    <a:pt x="18370" y="2003"/>
                    <a:pt x="16368" y="0"/>
                    <a:pt x="13895" y="0"/>
                  </a:cubicBezTo>
                  <a:close/>
                  <a:moveTo>
                    <a:pt x="0" y="5987"/>
                  </a:moveTo>
                  <a:cubicBezTo>
                    <a:pt x="0" y="10973"/>
                    <a:pt x="4066" y="15039"/>
                    <a:pt x="9052" y="15039"/>
                  </a:cubicBezTo>
                  <a:lnTo>
                    <a:pt x="9686" y="15039"/>
                  </a:lnTo>
                  <a:lnTo>
                    <a:pt x="9686" y="21885"/>
                  </a:lnTo>
                  <a:lnTo>
                    <a:pt x="17941" y="21885"/>
                  </a:lnTo>
                  <a:lnTo>
                    <a:pt x="17941" y="15039"/>
                  </a:lnTo>
                  <a:lnTo>
                    <a:pt x="18738" y="15039"/>
                  </a:lnTo>
                  <a:cubicBezTo>
                    <a:pt x="23744" y="15039"/>
                    <a:pt x="27811" y="10973"/>
                    <a:pt x="27811" y="5987"/>
                  </a:cubicBezTo>
                  <a:lnTo>
                    <a:pt x="22559" y="5987"/>
                  </a:lnTo>
                  <a:cubicBezTo>
                    <a:pt x="22559" y="8092"/>
                    <a:pt x="20843" y="9788"/>
                    <a:pt x="18738" y="9788"/>
                  </a:cubicBezTo>
                  <a:lnTo>
                    <a:pt x="9052" y="9788"/>
                  </a:lnTo>
                  <a:cubicBezTo>
                    <a:pt x="6948" y="9788"/>
                    <a:pt x="5252" y="8092"/>
                    <a:pt x="5252" y="5987"/>
                  </a:cubicBezTo>
                  <a:close/>
                </a:path>
              </a:pathLst>
            </a:custGeom>
            <a:solidFill>
              <a:srgbClr val="64C8F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76" name="Google Shape;676;p6"/>
            <p:cNvSpPr/>
            <p:nvPr/>
          </p:nvSpPr>
          <p:spPr>
            <a:xfrm>
              <a:off x="1191350" y="2441650"/>
              <a:ext cx="614600" cy="794900"/>
            </a:xfrm>
            <a:custGeom>
              <a:avLst/>
              <a:gdLst/>
              <a:ahLst/>
              <a:cxnLst/>
              <a:rect l="l" t="t" r="r" b="b"/>
              <a:pathLst>
                <a:path w="24584" h="31796" extrusionOk="0">
                  <a:moveTo>
                    <a:pt x="12568" y="5620"/>
                  </a:moveTo>
                  <a:cubicBezTo>
                    <a:pt x="15653" y="5620"/>
                    <a:pt x="17799" y="6969"/>
                    <a:pt x="17799" y="10218"/>
                  </a:cubicBezTo>
                  <a:cubicBezTo>
                    <a:pt x="17799" y="13119"/>
                    <a:pt x="15797" y="14775"/>
                    <a:pt x="12629" y="14775"/>
                  </a:cubicBezTo>
                  <a:lnTo>
                    <a:pt x="6908" y="14775"/>
                  </a:lnTo>
                  <a:lnTo>
                    <a:pt x="6908" y="5620"/>
                  </a:lnTo>
                  <a:close/>
                  <a:moveTo>
                    <a:pt x="1" y="1"/>
                  </a:moveTo>
                  <a:lnTo>
                    <a:pt x="1" y="31796"/>
                  </a:lnTo>
                  <a:lnTo>
                    <a:pt x="6908" y="31796"/>
                  </a:lnTo>
                  <a:lnTo>
                    <a:pt x="6908" y="20333"/>
                  </a:lnTo>
                  <a:lnTo>
                    <a:pt x="13876" y="20333"/>
                  </a:lnTo>
                  <a:cubicBezTo>
                    <a:pt x="21355" y="20333"/>
                    <a:pt x="24583" y="15122"/>
                    <a:pt x="24583" y="10136"/>
                  </a:cubicBezTo>
                  <a:cubicBezTo>
                    <a:pt x="24583" y="3883"/>
                    <a:pt x="20251" y="1"/>
                    <a:pt x="13651"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77" name="Google Shape;677;p6"/>
            <p:cNvSpPr/>
            <p:nvPr/>
          </p:nvSpPr>
          <p:spPr>
            <a:xfrm>
              <a:off x="1911675" y="2441650"/>
              <a:ext cx="571650" cy="794900"/>
            </a:xfrm>
            <a:custGeom>
              <a:avLst/>
              <a:gdLst/>
              <a:ahLst/>
              <a:cxnLst/>
              <a:rect l="l" t="t" r="r" b="b"/>
              <a:pathLst>
                <a:path w="22866" h="31796" extrusionOk="0">
                  <a:moveTo>
                    <a:pt x="0" y="1"/>
                  </a:moveTo>
                  <a:lnTo>
                    <a:pt x="0" y="31796"/>
                  </a:lnTo>
                  <a:lnTo>
                    <a:pt x="22866" y="31796"/>
                  </a:lnTo>
                  <a:lnTo>
                    <a:pt x="22866" y="25952"/>
                  </a:lnTo>
                  <a:lnTo>
                    <a:pt x="6907" y="25952"/>
                  </a:lnTo>
                  <a:lnTo>
                    <a:pt x="6907" y="18596"/>
                  </a:lnTo>
                  <a:lnTo>
                    <a:pt x="20598" y="18596"/>
                  </a:lnTo>
                  <a:lnTo>
                    <a:pt x="20598" y="12752"/>
                  </a:lnTo>
                  <a:lnTo>
                    <a:pt x="6907" y="12752"/>
                  </a:lnTo>
                  <a:lnTo>
                    <a:pt x="6907" y="5845"/>
                  </a:lnTo>
                  <a:lnTo>
                    <a:pt x="22743" y="5845"/>
                  </a:lnTo>
                  <a:lnTo>
                    <a:pt x="22743" y="1"/>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78" name="Google Shape;678;p6"/>
            <p:cNvSpPr/>
            <p:nvPr/>
          </p:nvSpPr>
          <p:spPr>
            <a:xfrm>
              <a:off x="2542575" y="2441650"/>
              <a:ext cx="692225" cy="798475"/>
            </a:xfrm>
            <a:custGeom>
              <a:avLst/>
              <a:gdLst/>
              <a:ahLst/>
              <a:cxnLst/>
              <a:rect l="l" t="t" r="r" b="b"/>
              <a:pathLst>
                <a:path w="27689" h="31939" extrusionOk="0">
                  <a:moveTo>
                    <a:pt x="0" y="1"/>
                  </a:moveTo>
                  <a:lnTo>
                    <a:pt x="10299" y="31939"/>
                  </a:lnTo>
                  <a:lnTo>
                    <a:pt x="17267" y="31939"/>
                  </a:lnTo>
                  <a:lnTo>
                    <a:pt x="27688" y="1"/>
                  </a:lnTo>
                  <a:lnTo>
                    <a:pt x="20965" y="1"/>
                  </a:lnTo>
                  <a:lnTo>
                    <a:pt x="14181" y="22928"/>
                  </a:lnTo>
                  <a:lnTo>
                    <a:pt x="14038" y="22928"/>
                  </a:lnTo>
                  <a:lnTo>
                    <a:pt x="7315" y="1"/>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79" name="Google Shape;679;p6"/>
            <p:cNvSpPr/>
            <p:nvPr/>
          </p:nvSpPr>
          <p:spPr>
            <a:xfrm>
              <a:off x="3487650" y="2440125"/>
              <a:ext cx="140000" cy="188025"/>
            </a:xfrm>
            <a:custGeom>
              <a:avLst/>
              <a:gdLst/>
              <a:ahLst/>
              <a:cxnLst/>
              <a:rect l="l" t="t" r="r" b="b"/>
              <a:pathLst>
                <a:path w="5600" h="7521" extrusionOk="0">
                  <a:moveTo>
                    <a:pt x="2861" y="1186"/>
                  </a:moveTo>
                  <a:cubicBezTo>
                    <a:pt x="3637" y="1186"/>
                    <a:pt x="4230" y="1472"/>
                    <a:pt x="4230" y="2350"/>
                  </a:cubicBezTo>
                  <a:cubicBezTo>
                    <a:pt x="4230" y="3127"/>
                    <a:pt x="3699" y="3515"/>
                    <a:pt x="2881" y="3515"/>
                  </a:cubicBezTo>
                  <a:lnTo>
                    <a:pt x="1390" y="3515"/>
                  </a:lnTo>
                  <a:lnTo>
                    <a:pt x="1390" y="1186"/>
                  </a:lnTo>
                  <a:close/>
                  <a:moveTo>
                    <a:pt x="0" y="1"/>
                  </a:moveTo>
                  <a:lnTo>
                    <a:pt x="0" y="7520"/>
                  </a:lnTo>
                  <a:lnTo>
                    <a:pt x="1390" y="7520"/>
                  </a:lnTo>
                  <a:lnTo>
                    <a:pt x="1390" y="4700"/>
                  </a:lnTo>
                  <a:lnTo>
                    <a:pt x="3127" y="4700"/>
                  </a:lnTo>
                  <a:cubicBezTo>
                    <a:pt x="4823" y="4700"/>
                    <a:pt x="5599" y="3515"/>
                    <a:pt x="5599" y="2371"/>
                  </a:cubicBezTo>
                  <a:cubicBezTo>
                    <a:pt x="5599" y="818"/>
                    <a:pt x="4496" y="1"/>
                    <a:pt x="3045"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80" name="Google Shape;680;p6"/>
            <p:cNvSpPr/>
            <p:nvPr/>
          </p:nvSpPr>
          <p:spPr>
            <a:xfrm>
              <a:off x="3650100" y="2490700"/>
              <a:ext cx="86850" cy="137450"/>
            </a:xfrm>
            <a:custGeom>
              <a:avLst/>
              <a:gdLst/>
              <a:ahLst/>
              <a:cxnLst/>
              <a:rect l="l" t="t" r="r" b="b"/>
              <a:pathLst>
                <a:path w="3474" h="5498" extrusionOk="0">
                  <a:moveTo>
                    <a:pt x="3045" y="0"/>
                  </a:moveTo>
                  <a:cubicBezTo>
                    <a:pt x="2391" y="0"/>
                    <a:pt x="1594" y="430"/>
                    <a:pt x="1287" y="1002"/>
                  </a:cubicBezTo>
                  <a:lnTo>
                    <a:pt x="1267" y="1002"/>
                  </a:lnTo>
                  <a:lnTo>
                    <a:pt x="1267" y="103"/>
                  </a:lnTo>
                  <a:lnTo>
                    <a:pt x="0" y="103"/>
                  </a:lnTo>
                  <a:lnTo>
                    <a:pt x="0" y="5497"/>
                  </a:lnTo>
                  <a:lnTo>
                    <a:pt x="1287" y="5497"/>
                  </a:lnTo>
                  <a:lnTo>
                    <a:pt x="1287" y="2739"/>
                  </a:lnTo>
                  <a:cubicBezTo>
                    <a:pt x="1287" y="1737"/>
                    <a:pt x="2023" y="1165"/>
                    <a:pt x="2984" y="1165"/>
                  </a:cubicBezTo>
                  <a:cubicBezTo>
                    <a:pt x="3167" y="1165"/>
                    <a:pt x="3310" y="1165"/>
                    <a:pt x="3474" y="1206"/>
                  </a:cubicBezTo>
                  <a:lnTo>
                    <a:pt x="3474" y="21"/>
                  </a:lnTo>
                  <a:cubicBezTo>
                    <a:pt x="3331" y="0"/>
                    <a:pt x="3188" y="0"/>
                    <a:pt x="3045"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81" name="Google Shape;681;p6"/>
            <p:cNvSpPr/>
            <p:nvPr/>
          </p:nvSpPr>
          <p:spPr>
            <a:xfrm>
              <a:off x="3752775" y="2490700"/>
              <a:ext cx="122625" cy="140500"/>
            </a:xfrm>
            <a:custGeom>
              <a:avLst/>
              <a:gdLst/>
              <a:ahLst/>
              <a:cxnLst/>
              <a:rect l="l" t="t" r="r" b="b"/>
              <a:pathLst>
                <a:path w="4905" h="5620" extrusionOk="0">
                  <a:moveTo>
                    <a:pt x="2432" y="1104"/>
                  </a:moveTo>
                  <a:cubicBezTo>
                    <a:pt x="3106" y="1104"/>
                    <a:pt x="3597" y="1472"/>
                    <a:pt x="3597" y="2126"/>
                  </a:cubicBezTo>
                  <a:lnTo>
                    <a:pt x="3597" y="3474"/>
                  </a:lnTo>
                  <a:cubicBezTo>
                    <a:pt x="3597" y="4251"/>
                    <a:pt x="3025" y="4537"/>
                    <a:pt x="2473" y="4537"/>
                  </a:cubicBezTo>
                  <a:cubicBezTo>
                    <a:pt x="1819" y="4537"/>
                    <a:pt x="1308" y="4149"/>
                    <a:pt x="1308" y="3495"/>
                  </a:cubicBezTo>
                  <a:lnTo>
                    <a:pt x="1308" y="2166"/>
                  </a:lnTo>
                  <a:cubicBezTo>
                    <a:pt x="1308" y="1390"/>
                    <a:pt x="1901" y="1104"/>
                    <a:pt x="2432" y="1104"/>
                  </a:cubicBezTo>
                  <a:close/>
                  <a:moveTo>
                    <a:pt x="2432" y="0"/>
                  </a:moveTo>
                  <a:cubicBezTo>
                    <a:pt x="1247" y="0"/>
                    <a:pt x="0" y="797"/>
                    <a:pt x="0" y="2269"/>
                  </a:cubicBezTo>
                  <a:lnTo>
                    <a:pt x="0" y="3495"/>
                  </a:lnTo>
                  <a:cubicBezTo>
                    <a:pt x="0" y="4884"/>
                    <a:pt x="1165" y="5620"/>
                    <a:pt x="2473" y="5620"/>
                  </a:cubicBezTo>
                  <a:cubicBezTo>
                    <a:pt x="3679" y="5620"/>
                    <a:pt x="4905" y="4823"/>
                    <a:pt x="4905" y="3352"/>
                  </a:cubicBezTo>
                  <a:lnTo>
                    <a:pt x="4905" y="2248"/>
                  </a:lnTo>
                  <a:cubicBezTo>
                    <a:pt x="4905" y="859"/>
                    <a:pt x="3740" y="0"/>
                    <a:pt x="2432"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82" name="Google Shape;682;p6"/>
            <p:cNvSpPr/>
            <p:nvPr/>
          </p:nvSpPr>
          <p:spPr>
            <a:xfrm>
              <a:off x="3897850" y="2490700"/>
              <a:ext cx="121100" cy="189050"/>
            </a:xfrm>
            <a:custGeom>
              <a:avLst/>
              <a:gdLst/>
              <a:ahLst/>
              <a:cxnLst/>
              <a:rect l="l" t="t" r="r" b="b"/>
              <a:pathLst>
                <a:path w="4844" h="7562" extrusionOk="0">
                  <a:moveTo>
                    <a:pt x="2432" y="1104"/>
                  </a:moveTo>
                  <a:cubicBezTo>
                    <a:pt x="3086" y="1104"/>
                    <a:pt x="3597" y="1472"/>
                    <a:pt x="3597" y="2126"/>
                  </a:cubicBezTo>
                  <a:lnTo>
                    <a:pt x="3597" y="3331"/>
                  </a:lnTo>
                  <a:cubicBezTo>
                    <a:pt x="3597" y="4108"/>
                    <a:pt x="3004" y="4394"/>
                    <a:pt x="2473" y="4394"/>
                  </a:cubicBezTo>
                  <a:cubicBezTo>
                    <a:pt x="1799" y="4394"/>
                    <a:pt x="1308" y="4006"/>
                    <a:pt x="1308" y="3352"/>
                  </a:cubicBezTo>
                  <a:lnTo>
                    <a:pt x="1308" y="2166"/>
                  </a:lnTo>
                  <a:cubicBezTo>
                    <a:pt x="1308" y="1390"/>
                    <a:pt x="1901" y="1104"/>
                    <a:pt x="2432" y="1104"/>
                  </a:cubicBezTo>
                  <a:close/>
                  <a:moveTo>
                    <a:pt x="2105" y="0"/>
                  </a:moveTo>
                  <a:cubicBezTo>
                    <a:pt x="920" y="0"/>
                    <a:pt x="1" y="797"/>
                    <a:pt x="1" y="2269"/>
                  </a:cubicBezTo>
                  <a:lnTo>
                    <a:pt x="1" y="3290"/>
                  </a:lnTo>
                  <a:cubicBezTo>
                    <a:pt x="1" y="4680"/>
                    <a:pt x="818" y="5415"/>
                    <a:pt x="2126" y="5415"/>
                  </a:cubicBezTo>
                  <a:cubicBezTo>
                    <a:pt x="2739" y="5415"/>
                    <a:pt x="3229" y="5191"/>
                    <a:pt x="3577" y="4721"/>
                  </a:cubicBezTo>
                  <a:lnTo>
                    <a:pt x="3597" y="4721"/>
                  </a:lnTo>
                  <a:lnTo>
                    <a:pt x="3597" y="5272"/>
                  </a:lnTo>
                  <a:cubicBezTo>
                    <a:pt x="3597" y="6049"/>
                    <a:pt x="3168" y="6539"/>
                    <a:pt x="2391" y="6539"/>
                  </a:cubicBezTo>
                  <a:cubicBezTo>
                    <a:pt x="1921" y="6539"/>
                    <a:pt x="1554" y="6335"/>
                    <a:pt x="1308" y="5824"/>
                  </a:cubicBezTo>
                  <a:lnTo>
                    <a:pt x="82" y="6253"/>
                  </a:lnTo>
                  <a:cubicBezTo>
                    <a:pt x="348" y="7152"/>
                    <a:pt x="1390" y="7561"/>
                    <a:pt x="2269" y="7561"/>
                  </a:cubicBezTo>
                  <a:cubicBezTo>
                    <a:pt x="4128" y="7561"/>
                    <a:pt x="4844" y="6294"/>
                    <a:pt x="4844" y="5048"/>
                  </a:cubicBezTo>
                  <a:lnTo>
                    <a:pt x="4844" y="103"/>
                  </a:lnTo>
                  <a:lnTo>
                    <a:pt x="3617" y="103"/>
                  </a:lnTo>
                  <a:lnTo>
                    <a:pt x="3617" y="736"/>
                  </a:lnTo>
                  <a:lnTo>
                    <a:pt x="3597" y="736"/>
                  </a:lnTo>
                  <a:cubicBezTo>
                    <a:pt x="3311" y="327"/>
                    <a:pt x="2739" y="0"/>
                    <a:pt x="2105"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83" name="Google Shape;683;p6"/>
            <p:cNvSpPr/>
            <p:nvPr/>
          </p:nvSpPr>
          <p:spPr>
            <a:xfrm>
              <a:off x="4051100" y="2490700"/>
              <a:ext cx="86875" cy="137450"/>
            </a:xfrm>
            <a:custGeom>
              <a:avLst/>
              <a:gdLst/>
              <a:ahLst/>
              <a:cxnLst/>
              <a:rect l="l" t="t" r="r" b="b"/>
              <a:pathLst>
                <a:path w="3475" h="5498" extrusionOk="0">
                  <a:moveTo>
                    <a:pt x="3046" y="0"/>
                  </a:moveTo>
                  <a:cubicBezTo>
                    <a:pt x="2392" y="0"/>
                    <a:pt x="1595" y="430"/>
                    <a:pt x="1288" y="1002"/>
                  </a:cubicBezTo>
                  <a:lnTo>
                    <a:pt x="1268" y="1002"/>
                  </a:lnTo>
                  <a:lnTo>
                    <a:pt x="1268" y="103"/>
                  </a:lnTo>
                  <a:lnTo>
                    <a:pt x="1" y="103"/>
                  </a:lnTo>
                  <a:lnTo>
                    <a:pt x="1" y="5497"/>
                  </a:lnTo>
                  <a:lnTo>
                    <a:pt x="1288" y="5497"/>
                  </a:lnTo>
                  <a:lnTo>
                    <a:pt x="1288" y="2739"/>
                  </a:lnTo>
                  <a:cubicBezTo>
                    <a:pt x="1288" y="1737"/>
                    <a:pt x="2024" y="1165"/>
                    <a:pt x="2984" y="1165"/>
                  </a:cubicBezTo>
                  <a:cubicBezTo>
                    <a:pt x="3168" y="1165"/>
                    <a:pt x="3311" y="1165"/>
                    <a:pt x="3475" y="1206"/>
                  </a:cubicBezTo>
                  <a:lnTo>
                    <a:pt x="3475" y="21"/>
                  </a:lnTo>
                  <a:cubicBezTo>
                    <a:pt x="3332" y="0"/>
                    <a:pt x="3189" y="0"/>
                    <a:pt x="3046"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84" name="Google Shape;684;p6"/>
            <p:cNvSpPr/>
            <p:nvPr/>
          </p:nvSpPr>
          <p:spPr>
            <a:xfrm>
              <a:off x="4149700" y="2490200"/>
              <a:ext cx="120600" cy="140500"/>
            </a:xfrm>
            <a:custGeom>
              <a:avLst/>
              <a:gdLst/>
              <a:ahLst/>
              <a:cxnLst/>
              <a:rect l="l" t="t" r="r" b="b"/>
              <a:pathLst>
                <a:path w="4824" h="5620" extrusionOk="0">
                  <a:moveTo>
                    <a:pt x="3434" y="3269"/>
                  </a:moveTo>
                  <a:lnTo>
                    <a:pt x="3434" y="3515"/>
                  </a:lnTo>
                  <a:cubicBezTo>
                    <a:pt x="3434" y="4107"/>
                    <a:pt x="3270" y="4598"/>
                    <a:pt x="2228" y="4618"/>
                  </a:cubicBezTo>
                  <a:cubicBezTo>
                    <a:pt x="1635" y="4618"/>
                    <a:pt x="1268" y="4373"/>
                    <a:pt x="1268" y="3923"/>
                  </a:cubicBezTo>
                  <a:cubicBezTo>
                    <a:pt x="1268" y="3453"/>
                    <a:pt x="1615" y="3269"/>
                    <a:pt x="2167" y="3269"/>
                  </a:cubicBezTo>
                  <a:close/>
                  <a:moveTo>
                    <a:pt x="2412" y="0"/>
                  </a:moveTo>
                  <a:cubicBezTo>
                    <a:pt x="1390" y="0"/>
                    <a:pt x="266" y="409"/>
                    <a:pt x="266" y="1594"/>
                  </a:cubicBezTo>
                  <a:lnTo>
                    <a:pt x="266" y="1737"/>
                  </a:lnTo>
                  <a:lnTo>
                    <a:pt x="1431" y="1737"/>
                  </a:lnTo>
                  <a:lnTo>
                    <a:pt x="1431" y="1553"/>
                  </a:lnTo>
                  <a:cubicBezTo>
                    <a:pt x="1431" y="1206"/>
                    <a:pt x="1840" y="1022"/>
                    <a:pt x="2412" y="1022"/>
                  </a:cubicBezTo>
                  <a:cubicBezTo>
                    <a:pt x="3045" y="1022"/>
                    <a:pt x="3434" y="1247"/>
                    <a:pt x="3434" y="1819"/>
                  </a:cubicBezTo>
                  <a:lnTo>
                    <a:pt x="3434" y="2330"/>
                  </a:lnTo>
                  <a:lnTo>
                    <a:pt x="2003" y="2330"/>
                  </a:lnTo>
                  <a:cubicBezTo>
                    <a:pt x="961" y="2330"/>
                    <a:pt x="1" y="2943"/>
                    <a:pt x="1" y="3985"/>
                  </a:cubicBezTo>
                  <a:cubicBezTo>
                    <a:pt x="1" y="5006"/>
                    <a:pt x="757" y="5619"/>
                    <a:pt x="1881" y="5619"/>
                  </a:cubicBezTo>
                  <a:cubicBezTo>
                    <a:pt x="2575" y="5619"/>
                    <a:pt x="2984" y="5517"/>
                    <a:pt x="3474" y="5006"/>
                  </a:cubicBezTo>
                  <a:lnTo>
                    <a:pt x="3495" y="5006"/>
                  </a:lnTo>
                  <a:cubicBezTo>
                    <a:pt x="3495" y="5109"/>
                    <a:pt x="3515" y="5435"/>
                    <a:pt x="3536" y="5517"/>
                  </a:cubicBezTo>
                  <a:lnTo>
                    <a:pt x="4823" y="5517"/>
                  </a:lnTo>
                  <a:cubicBezTo>
                    <a:pt x="4762" y="5395"/>
                    <a:pt x="4721" y="4598"/>
                    <a:pt x="4721" y="4352"/>
                  </a:cubicBezTo>
                  <a:lnTo>
                    <a:pt x="4721" y="1737"/>
                  </a:lnTo>
                  <a:cubicBezTo>
                    <a:pt x="4721" y="409"/>
                    <a:pt x="3617" y="0"/>
                    <a:pt x="2412"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85" name="Google Shape;685;p6"/>
            <p:cNvSpPr/>
            <p:nvPr/>
          </p:nvSpPr>
          <p:spPr>
            <a:xfrm>
              <a:off x="4300925" y="2490700"/>
              <a:ext cx="197200" cy="137450"/>
            </a:xfrm>
            <a:custGeom>
              <a:avLst/>
              <a:gdLst/>
              <a:ahLst/>
              <a:cxnLst/>
              <a:rect l="l" t="t" r="r" b="b"/>
              <a:pathLst>
                <a:path w="7888" h="5498" extrusionOk="0">
                  <a:moveTo>
                    <a:pt x="2800" y="0"/>
                  </a:moveTo>
                  <a:cubicBezTo>
                    <a:pt x="2166" y="0"/>
                    <a:pt x="1635" y="246"/>
                    <a:pt x="1267" y="757"/>
                  </a:cubicBezTo>
                  <a:lnTo>
                    <a:pt x="1247" y="757"/>
                  </a:lnTo>
                  <a:lnTo>
                    <a:pt x="1247" y="103"/>
                  </a:lnTo>
                  <a:lnTo>
                    <a:pt x="0" y="103"/>
                  </a:lnTo>
                  <a:lnTo>
                    <a:pt x="0" y="5497"/>
                  </a:lnTo>
                  <a:lnTo>
                    <a:pt x="1287" y="5497"/>
                  </a:lnTo>
                  <a:lnTo>
                    <a:pt x="1287" y="2330"/>
                  </a:lnTo>
                  <a:cubicBezTo>
                    <a:pt x="1287" y="1431"/>
                    <a:pt x="1880" y="1124"/>
                    <a:pt x="2330" y="1124"/>
                  </a:cubicBezTo>
                  <a:cubicBezTo>
                    <a:pt x="3106" y="1124"/>
                    <a:pt x="3310" y="1696"/>
                    <a:pt x="3310" y="2371"/>
                  </a:cubicBezTo>
                  <a:lnTo>
                    <a:pt x="3310" y="5497"/>
                  </a:lnTo>
                  <a:lnTo>
                    <a:pt x="4598" y="5497"/>
                  </a:lnTo>
                  <a:lnTo>
                    <a:pt x="4598" y="2371"/>
                  </a:lnTo>
                  <a:cubicBezTo>
                    <a:pt x="4598" y="1676"/>
                    <a:pt x="4904" y="1124"/>
                    <a:pt x="5620" y="1124"/>
                  </a:cubicBezTo>
                  <a:cubicBezTo>
                    <a:pt x="6355" y="1124"/>
                    <a:pt x="6600" y="1615"/>
                    <a:pt x="6600" y="2350"/>
                  </a:cubicBezTo>
                  <a:lnTo>
                    <a:pt x="6600" y="5497"/>
                  </a:lnTo>
                  <a:lnTo>
                    <a:pt x="7888" y="5497"/>
                  </a:lnTo>
                  <a:lnTo>
                    <a:pt x="7888" y="1901"/>
                  </a:lnTo>
                  <a:cubicBezTo>
                    <a:pt x="7888" y="573"/>
                    <a:pt x="7009" y="0"/>
                    <a:pt x="6008" y="0"/>
                  </a:cubicBezTo>
                  <a:cubicBezTo>
                    <a:pt x="5272" y="0"/>
                    <a:pt x="4720" y="307"/>
                    <a:pt x="4332" y="797"/>
                  </a:cubicBezTo>
                  <a:cubicBezTo>
                    <a:pt x="3985" y="287"/>
                    <a:pt x="3515" y="0"/>
                    <a:pt x="2800"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86" name="Google Shape;686;p6"/>
            <p:cNvSpPr/>
            <p:nvPr/>
          </p:nvSpPr>
          <p:spPr>
            <a:xfrm>
              <a:off x="4532325" y="2490700"/>
              <a:ext cx="197725" cy="137450"/>
            </a:xfrm>
            <a:custGeom>
              <a:avLst/>
              <a:gdLst/>
              <a:ahLst/>
              <a:cxnLst/>
              <a:rect l="l" t="t" r="r" b="b"/>
              <a:pathLst>
                <a:path w="7909" h="5498" extrusionOk="0">
                  <a:moveTo>
                    <a:pt x="2800" y="0"/>
                  </a:moveTo>
                  <a:cubicBezTo>
                    <a:pt x="2167" y="0"/>
                    <a:pt x="1636" y="246"/>
                    <a:pt x="1268" y="757"/>
                  </a:cubicBezTo>
                  <a:lnTo>
                    <a:pt x="1247" y="757"/>
                  </a:lnTo>
                  <a:lnTo>
                    <a:pt x="1247" y="103"/>
                  </a:lnTo>
                  <a:lnTo>
                    <a:pt x="1" y="103"/>
                  </a:lnTo>
                  <a:lnTo>
                    <a:pt x="1" y="5497"/>
                  </a:lnTo>
                  <a:lnTo>
                    <a:pt x="1288" y="5497"/>
                  </a:lnTo>
                  <a:lnTo>
                    <a:pt x="1288" y="2330"/>
                  </a:lnTo>
                  <a:cubicBezTo>
                    <a:pt x="1288" y="1431"/>
                    <a:pt x="1881" y="1124"/>
                    <a:pt x="2330" y="1124"/>
                  </a:cubicBezTo>
                  <a:cubicBezTo>
                    <a:pt x="3127" y="1124"/>
                    <a:pt x="3311" y="1696"/>
                    <a:pt x="3311" y="2371"/>
                  </a:cubicBezTo>
                  <a:lnTo>
                    <a:pt x="3311" y="5497"/>
                  </a:lnTo>
                  <a:lnTo>
                    <a:pt x="4598" y="5497"/>
                  </a:lnTo>
                  <a:lnTo>
                    <a:pt x="4598" y="2371"/>
                  </a:lnTo>
                  <a:cubicBezTo>
                    <a:pt x="4598" y="1676"/>
                    <a:pt x="4905" y="1124"/>
                    <a:pt x="5641" y="1124"/>
                  </a:cubicBezTo>
                  <a:cubicBezTo>
                    <a:pt x="6356" y="1124"/>
                    <a:pt x="6621" y="1615"/>
                    <a:pt x="6621" y="2350"/>
                  </a:cubicBezTo>
                  <a:lnTo>
                    <a:pt x="6621" y="5497"/>
                  </a:lnTo>
                  <a:lnTo>
                    <a:pt x="7909" y="5497"/>
                  </a:lnTo>
                  <a:lnTo>
                    <a:pt x="7909" y="1901"/>
                  </a:lnTo>
                  <a:cubicBezTo>
                    <a:pt x="7909" y="573"/>
                    <a:pt x="7010" y="0"/>
                    <a:pt x="6008" y="0"/>
                  </a:cubicBezTo>
                  <a:cubicBezTo>
                    <a:pt x="5273" y="0"/>
                    <a:pt x="4721" y="307"/>
                    <a:pt x="4353" y="797"/>
                  </a:cubicBezTo>
                  <a:lnTo>
                    <a:pt x="4333" y="797"/>
                  </a:lnTo>
                  <a:cubicBezTo>
                    <a:pt x="4006" y="287"/>
                    <a:pt x="3515" y="0"/>
                    <a:pt x="2800"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87" name="Google Shape;687;p6"/>
            <p:cNvSpPr/>
            <p:nvPr/>
          </p:nvSpPr>
          <p:spPr>
            <a:xfrm>
              <a:off x="4758125" y="2490700"/>
              <a:ext cx="120075" cy="140500"/>
            </a:xfrm>
            <a:custGeom>
              <a:avLst/>
              <a:gdLst/>
              <a:ahLst/>
              <a:cxnLst/>
              <a:rect l="l" t="t" r="r" b="b"/>
              <a:pathLst>
                <a:path w="4803" h="5620" extrusionOk="0">
                  <a:moveTo>
                    <a:pt x="2473" y="1083"/>
                  </a:moveTo>
                  <a:cubicBezTo>
                    <a:pt x="3004" y="1083"/>
                    <a:pt x="3515" y="1390"/>
                    <a:pt x="3515" y="2126"/>
                  </a:cubicBezTo>
                  <a:lnTo>
                    <a:pt x="3515" y="2269"/>
                  </a:lnTo>
                  <a:lnTo>
                    <a:pt x="1329" y="2269"/>
                  </a:lnTo>
                  <a:lnTo>
                    <a:pt x="1329" y="2187"/>
                  </a:lnTo>
                  <a:cubicBezTo>
                    <a:pt x="1329" y="1390"/>
                    <a:pt x="1921" y="1083"/>
                    <a:pt x="2473" y="1083"/>
                  </a:cubicBezTo>
                  <a:close/>
                  <a:moveTo>
                    <a:pt x="2473" y="0"/>
                  </a:moveTo>
                  <a:cubicBezTo>
                    <a:pt x="1145" y="0"/>
                    <a:pt x="1" y="838"/>
                    <a:pt x="1" y="2371"/>
                  </a:cubicBezTo>
                  <a:lnTo>
                    <a:pt x="1" y="3413"/>
                  </a:lnTo>
                  <a:cubicBezTo>
                    <a:pt x="1" y="4884"/>
                    <a:pt x="1186" y="5620"/>
                    <a:pt x="2514" y="5620"/>
                  </a:cubicBezTo>
                  <a:cubicBezTo>
                    <a:pt x="3474" y="5620"/>
                    <a:pt x="4333" y="5252"/>
                    <a:pt x="4741" y="4414"/>
                  </a:cubicBezTo>
                  <a:lnTo>
                    <a:pt x="3761" y="3842"/>
                  </a:lnTo>
                  <a:cubicBezTo>
                    <a:pt x="3474" y="4271"/>
                    <a:pt x="3025" y="4537"/>
                    <a:pt x="2575" y="4537"/>
                  </a:cubicBezTo>
                  <a:cubicBezTo>
                    <a:pt x="1901" y="4537"/>
                    <a:pt x="1349" y="4149"/>
                    <a:pt x="1349" y="3454"/>
                  </a:cubicBezTo>
                  <a:lnTo>
                    <a:pt x="1349" y="3168"/>
                  </a:lnTo>
                  <a:lnTo>
                    <a:pt x="4803" y="3168"/>
                  </a:lnTo>
                  <a:lnTo>
                    <a:pt x="4803" y="2126"/>
                  </a:lnTo>
                  <a:cubicBezTo>
                    <a:pt x="4803" y="695"/>
                    <a:pt x="3638" y="0"/>
                    <a:pt x="2473"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88" name="Google Shape;688;p6"/>
            <p:cNvSpPr/>
            <p:nvPr/>
          </p:nvSpPr>
          <p:spPr>
            <a:xfrm>
              <a:off x="3487650" y="2756350"/>
              <a:ext cx="131300" cy="188000"/>
            </a:xfrm>
            <a:custGeom>
              <a:avLst/>
              <a:gdLst/>
              <a:ahLst/>
              <a:cxnLst/>
              <a:rect l="l" t="t" r="r" b="b"/>
              <a:pathLst>
                <a:path w="5252" h="7520" extrusionOk="0">
                  <a:moveTo>
                    <a:pt x="0" y="0"/>
                  </a:moveTo>
                  <a:lnTo>
                    <a:pt x="0" y="7520"/>
                  </a:lnTo>
                  <a:lnTo>
                    <a:pt x="5252" y="7520"/>
                  </a:lnTo>
                  <a:lnTo>
                    <a:pt x="5252" y="6294"/>
                  </a:lnTo>
                  <a:lnTo>
                    <a:pt x="1390" y="6294"/>
                  </a:lnTo>
                  <a:lnTo>
                    <a:pt x="1390" y="4312"/>
                  </a:lnTo>
                  <a:lnTo>
                    <a:pt x="4782" y="4312"/>
                  </a:lnTo>
                  <a:lnTo>
                    <a:pt x="4782" y="3065"/>
                  </a:lnTo>
                  <a:lnTo>
                    <a:pt x="1390" y="3065"/>
                  </a:lnTo>
                  <a:lnTo>
                    <a:pt x="1390" y="1226"/>
                  </a:lnTo>
                  <a:lnTo>
                    <a:pt x="5211" y="1226"/>
                  </a:lnTo>
                  <a:lnTo>
                    <a:pt x="5211" y="0"/>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89" name="Google Shape;689;p6"/>
            <p:cNvSpPr/>
            <p:nvPr/>
          </p:nvSpPr>
          <p:spPr>
            <a:xfrm>
              <a:off x="3650600" y="2756350"/>
              <a:ext cx="58275" cy="189550"/>
            </a:xfrm>
            <a:custGeom>
              <a:avLst/>
              <a:gdLst/>
              <a:ahLst/>
              <a:cxnLst/>
              <a:rect l="l" t="t" r="r" b="b"/>
              <a:pathLst>
                <a:path w="2331" h="7582" extrusionOk="0">
                  <a:moveTo>
                    <a:pt x="1" y="0"/>
                  </a:moveTo>
                  <a:lnTo>
                    <a:pt x="1" y="6069"/>
                  </a:lnTo>
                  <a:cubicBezTo>
                    <a:pt x="1" y="6559"/>
                    <a:pt x="21" y="7581"/>
                    <a:pt x="1308" y="7581"/>
                  </a:cubicBezTo>
                  <a:cubicBezTo>
                    <a:pt x="1635" y="7581"/>
                    <a:pt x="2064" y="7520"/>
                    <a:pt x="2330" y="7438"/>
                  </a:cubicBezTo>
                  <a:lnTo>
                    <a:pt x="2330" y="6457"/>
                  </a:lnTo>
                  <a:cubicBezTo>
                    <a:pt x="2105" y="6478"/>
                    <a:pt x="1983" y="6498"/>
                    <a:pt x="1758" y="6498"/>
                  </a:cubicBezTo>
                  <a:cubicBezTo>
                    <a:pt x="1390" y="6498"/>
                    <a:pt x="1288" y="6294"/>
                    <a:pt x="1288" y="6069"/>
                  </a:cubicBezTo>
                  <a:lnTo>
                    <a:pt x="1288" y="0"/>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90" name="Google Shape;690;p6"/>
            <p:cNvSpPr/>
            <p:nvPr/>
          </p:nvSpPr>
          <p:spPr>
            <a:xfrm>
              <a:off x="3723150" y="2806400"/>
              <a:ext cx="120075" cy="140500"/>
            </a:xfrm>
            <a:custGeom>
              <a:avLst/>
              <a:gdLst/>
              <a:ahLst/>
              <a:cxnLst/>
              <a:rect l="l" t="t" r="r" b="b"/>
              <a:pathLst>
                <a:path w="4803" h="5620" extrusionOk="0">
                  <a:moveTo>
                    <a:pt x="3413" y="3250"/>
                  </a:moveTo>
                  <a:lnTo>
                    <a:pt x="3413" y="3515"/>
                  </a:lnTo>
                  <a:cubicBezTo>
                    <a:pt x="3413" y="4108"/>
                    <a:pt x="3249" y="4598"/>
                    <a:pt x="2228" y="4598"/>
                  </a:cubicBezTo>
                  <a:cubicBezTo>
                    <a:pt x="1615" y="4598"/>
                    <a:pt x="1247" y="4373"/>
                    <a:pt x="1247" y="3924"/>
                  </a:cubicBezTo>
                  <a:cubicBezTo>
                    <a:pt x="1247" y="3454"/>
                    <a:pt x="1615" y="3250"/>
                    <a:pt x="2146" y="3250"/>
                  </a:cubicBezTo>
                  <a:close/>
                  <a:moveTo>
                    <a:pt x="2391" y="1"/>
                  </a:moveTo>
                  <a:cubicBezTo>
                    <a:pt x="1390" y="1"/>
                    <a:pt x="266" y="409"/>
                    <a:pt x="266" y="1594"/>
                  </a:cubicBezTo>
                  <a:lnTo>
                    <a:pt x="266" y="1737"/>
                  </a:lnTo>
                  <a:lnTo>
                    <a:pt x="1410" y="1737"/>
                  </a:lnTo>
                  <a:lnTo>
                    <a:pt x="1410" y="1554"/>
                  </a:lnTo>
                  <a:cubicBezTo>
                    <a:pt x="1410" y="1206"/>
                    <a:pt x="1819" y="1022"/>
                    <a:pt x="2391" y="1022"/>
                  </a:cubicBezTo>
                  <a:cubicBezTo>
                    <a:pt x="3045" y="1022"/>
                    <a:pt x="3413" y="1247"/>
                    <a:pt x="3413" y="1819"/>
                  </a:cubicBezTo>
                  <a:lnTo>
                    <a:pt x="3413" y="2330"/>
                  </a:lnTo>
                  <a:lnTo>
                    <a:pt x="1982" y="2330"/>
                  </a:lnTo>
                  <a:cubicBezTo>
                    <a:pt x="940" y="2330"/>
                    <a:pt x="0" y="2943"/>
                    <a:pt x="0" y="3985"/>
                  </a:cubicBezTo>
                  <a:cubicBezTo>
                    <a:pt x="0" y="5007"/>
                    <a:pt x="756" y="5620"/>
                    <a:pt x="1880" y="5620"/>
                  </a:cubicBezTo>
                  <a:cubicBezTo>
                    <a:pt x="2575" y="5620"/>
                    <a:pt x="2984" y="5518"/>
                    <a:pt x="3454" y="5007"/>
                  </a:cubicBezTo>
                  <a:lnTo>
                    <a:pt x="3474" y="5007"/>
                  </a:lnTo>
                  <a:cubicBezTo>
                    <a:pt x="3494" y="5109"/>
                    <a:pt x="3515" y="5436"/>
                    <a:pt x="3535" y="5518"/>
                  </a:cubicBezTo>
                  <a:lnTo>
                    <a:pt x="4802" y="5518"/>
                  </a:lnTo>
                  <a:cubicBezTo>
                    <a:pt x="4741" y="5395"/>
                    <a:pt x="4700" y="4598"/>
                    <a:pt x="4700" y="4353"/>
                  </a:cubicBezTo>
                  <a:lnTo>
                    <a:pt x="4700" y="1737"/>
                  </a:lnTo>
                  <a:cubicBezTo>
                    <a:pt x="4700" y="409"/>
                    <a:pt x="3597" y="1"/>
                    <a:pt x="2391"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91" name="Google Shape;691;p6"/>
            <p:cNvSpPr/>
            <p:nvPr/>
          </p:nvSpPr>
          <p:spPr>
            <a:xfrm>
              <a:off x="3872825" y="2806925"/>
              <a:ext cx="86350" cy="137425"/>
            </a:xfrm>
            <a:custGeom>
              <a:avLst/>
              <a:gdLst/>
              <a:ahLst/>
              <a:cxnLst/>
              <a:rect l="l" t="t" r="r" b="b"/>
              <a:pathLst>
                <a:path w="3454" h="5497" extrusionOk="0">
                  <a:moveTo>
                    <a:pt x="3025" y="0"/>
                  </a:moveTo>
                  <a:cubicBezTo>
                    <a:pt x="2391" y="0"/>
                    <a:pt x="1594" y="429"/>
                    <a:pt x="1267" y="1001"/>
                  </a:cubicBezTo>
                  <a:lnTo>
                    <a:pt x="1247" y="1001"/>
                  </a:lnTo>
                  <a:lnTo>
                    <a:pt x="1247" y="102"/>
                  </a:lnTo>
                  <a:lnTo>
                    <a:pt x="0" y="102"/>
                  </a:lnTo>
                  <a:lnTo>
                    <a:pt x="0" y="5497"/>
                  </a:lnTo>
                  <a:lnTo>
                    <a:pt x="1288" y="5497"/>
                  </a:lnTo>
                  <a:lnTo>
                    <a:pt x="1288" y="2738"/>
                  </a:lnTo>
                  <a:cubicBezTo>
                    <a:pt x="1288" y="1737"/>
                    <a:pt x="2003" y="1165"/>
                    <a:pt x="2984" y="1165"/>
                  </a:cubicBezTo>
                  <a:cubicBezTo>
                    <a:pt x="3147" y="1165"/>
                    <a:pt x="3290" y="1165"/>
                    <a:pt x="3454" y="1206"/>
                  </a:cubicBezTo>
                  <a:lnTo>
                    <a:pt x="3454" y="20"/>
                  </a:lnTo>
                  <a:cubicBezTo>
                    <a:pt x="3331" y="0"/>
                    <a:pt x="3168" y="0"/>
                    <a:pt x="3025"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92" name="Google Shape;692;p6"/>
            <p:cNvSpPr/>
            <p:nvPr/>
          </p:nvSpPr>
          <p:spPr>
            <a:xfrm>
              <a:off x="3975000" y="2806925"/>
              <a:ext cx="121600" cy="189025"/>
            </a:xfrm>
            <a:custGeom>
              <a:avLst/>
              <a:gdLst/>
              <a:ahLst/>
              <a:cxnLst/>
              <a:rect l="l" t="t" r="r" b="b"/>
              <a:pathLst>
                <a:path w="4864" h="7561" extrusionOk="0">
                  <a:moveTo>
                    <a:pt x="2452" y="1103"/>
                  </a:moveTo>
                  <a:cubicBezTo>
                    <a:pt x="3106" y="1103"/>
                    <a:pt x="3617" y="1471"/>
                    <a:pt x="3617" y="2125"/>
                  </a:cubicBezTo>
                  <a:lnTo>
                    <a:pt x="3617" y="3331"/>
                  </a:lnTo>
                  <a:cubicBezTo>
                    <a:pt x="3617" y="4107"/>
                    <a:pt x="3024" y="4393"/>
                    <a:pt x="2493" y="4393"/>
                  </a:cubicBezTo>
                  <a:cubicBezTo>
                    <a:pt x="1819" y="4393"/>
                    <a:pt x="1308" y="4005"/>
                    <a:pt x="1308" y="3351"/>
                  </a:cubicBezTo>
                  <a:lnTo>
                    <a:pt x="1308" y="2166"/>
                  </a:lnTo>
                  <a:cubicBezTo>
                    <a:pt x="1308" y="1390"/>
                    <a:pt x="1901" y="1103"/>
                    <a:pt x="2452" y="1103"/>
                  </a:cubicBezTo>
                  <a:close/>
                  <a:moveTo>
                    <a:pt x="2125" y="0"/>
                  </a:moveTo>
                  <a:cubicBezTo>
                    <a:pt x="940" y="0"/>
                    <a:pt x="0" y="797"/>
                    <a:pt x="0" y="2268"/>
                  </a:cubicBezTo>
                  <a:lnTo>
                    <a:pt x="0" y="3290"/>
                  </a:lnTo>
                  <a:cubicBezTo>
                    <a:pt x="0" y="4679"/>
                    <a:pt x="838" y="5415"/>
                    <a:pt x="2146" y="5415"/>
                  </a:cubicBezTo>
                  <a:cubicBezTo>
                    <a:pt x="2759" y="5415"/>
                    <a:pt x="3249" y="5190"/>
                    <a:pt x="3597" y="4720"/>
                  </a:cubicBezTo>
                  <a:lnTo>
                    <a:pt x="3617" y="4720"/>
                  </a:lnTo>
                  <a:lnTo>
                    <a:pt x="3617" y="5272"/>
                  </a:lnTo>
                  <a:cubicBezTo>
                    <a:pt x="3617" y="6048"/>
                    <a:pt x="3188" y="6539"/>
                    <a:pt x="2391" y="6539"/>
                  </a:cubicBezTo>
                  <a:cubicBezTo>
                    <a:pt x="1941" y="6539"/>
                    <a:pt x="1574" y="6335"/>
                    <a:pt x="1308" y="5824"/>
                  </a:cubicBezTo>
                  <a:lnTo>
                    <a:pt x="82" y="6253"/>
                  </a:lnTo>
                  <a:cubicBezTo>
                    <a:pt x="368" y="7152"/>
                    <a:pt x="1410" y="7561"/>
                    <a:pt x="2289" y="7561"/>
                  </a:cubicBezTo>
                  <a:cubicBezTo>
                    <a:pt x="4148" y="7561"/>
                    <a:pt x="4864" y="6294"/>
                    <a:pt x="4864" y="5047"/>
                  </a:cubicBezTo>
                  <a:lnTo>
                    <a:pt x="4864" y="102"/>
                  </a:lnTo>
                  <a:lnTo>
                    <a:pt x="3637" y="102"/>
                  </a:lnTo>
                  <a:lnTo>
                    <a:pt x="3637" y="736"/>
                  </a:lnTo>
                  <a:lnTo>
                    <a:pt x="3617" y="736"/>
                  </a:lnTo>
                  <a:cubicBezTo>
                    <a:pt x="3331" y="327"/>
                    <a:pt x="2759" y="0"/>
                    <a:pt x="2125"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93" name="Google Shape;693;p6"/>
            <p:cNvSpPr/>
            <p:nvPr/>
          </p:nvSpPr>
          <p:spPr>
            <a:xfrm>
              <a:off x="4130300" y="2754800"/>
              <a:ext cx="32200" cy="189550"/>
            </a:xfrm>
            <a:custGeom>
              <a:avLst/>
              <a:gdLst/>
              <a:ahLst/>
              <a:cxnLst/>
              <a:rect l="l" t="t" r="r" b="b"/>
              <a:pathLst>
                <a:path w="1288" h="7582" extrusionOk="0">
                  <a:moveTo>
                    <a:pt x="0" y="1"/>
                  </a:moveTo>
                  <a:lnTo>
                    <a:pt x="0" y="1370"/>
                  </a:lnTo>
                  <a:lnTo>
                    <a:pt x="1288" y="1370"/>
                  </a:lnTo>
                  <a:lnTo>
                    <a:pt x="1288" y="1"/>
                  </a:lnTo>
                  <a:close/>
                  <a:moveTo>
                    <a:pt x="0" y="2187"/>
                  </a:moveTo>
                  <a:lnTo>
                    <a:pt x="0" y="7582"/>
                  </a:lnTo>
                  <a:lnTo>
                    <a:pt x="1288" y="7582"/>
                  </a:lnTo>
                  <a:lnTo>
                    <a:pt x="1288" y="2187"/>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94" name="Google Shape;694;p6"/>
            <p:cNvSpPr/>
            <p:nvPr/>
          </p:nvSpPr>
          <p:spPr>
            <a:xfrm>
              <a:off x="3479475" y="3072550"/>
              <a:ext cx="122625" cy="191075"/>
            </a:xfrm>
            <a:custGeom>
              <a:avLst/>
              <a:gdLst/>
              <a:ahLst/>
              <a:cxnLst/>
              <a:rect l="l" t="t" r="r" b="b"/>
              <a:pathLst>
                <a:path w="4905" h="7643" extrusionOk="0">
                  <a:moveTo>
                    <a:pt x="2432" y="3107"/>
                  </a:moveTo>
                  <a:cubicBezTo>
                    <a:pt x="3106" y="3107"/>
                    <a:pt x="3617" y="3495"/>
                    <a:pt x="3617" y="4149"/>
                  </a:cubicBezTo>
                  <a:lnTo>
                    <a:pt x="3617" y="5477"/>
                  </a:lnTo>
                  <a:cubicBezTo>
                    <a:pt x="3617" y="6253"/>
                    <a:pt x="3024" y="6540"/>
                    <a:pt x="2473" y="6540"/>
                  </a:cubicBezTo>
                  <a:cubicBezTo>
                    <a:pt x="1819" y="6540"/>
                    <a:pt x="1308" y="6151"/>
                    <a:pt x="1308" y="5497"/>
                  </a:cubicBezTo>
                  <a:lnTo>
                    <a:pt x="1308" y="4169"/>
                  </a:lnTo>
                  <a:cubicBezTo>
                    <a:pt x="1308" y="3393"/>
                    <a:pt x="1901" y="3107"/>
                    <a:pt x="2432" y="3107"/>
                  </a:cubicBezTo>
                  <a:close/>
                  <a:moveTo>
                    <a:pt x="3637" y="1"/>
                  </a:moveTo>
                  <a:lnTo>
                    <a:pt x="3637" y="2678"/>
                  </a:lnTo>
                  <a:lnTo>
                    <a:pt x="3597" y="2678"/>
                  </a:lnTo>
                  <a:cubicBezTo>
                    <a:pt x="3331" y="2310"/>
                    <a:pt x="2820" y="2003"/>
                    <a:pt x="2227" y="2003"/>
                  </a:cubicBezTo>
                  <a:cubicBezTo>
                    <a:pt x="1022" y="2003"/>
                    <a:pt x="0" y="2739"/>
                    <a:pt x="0" y="4210"/>
                  </a:cubicBezTo>
                  <a:lnTo>
                    <a:pt x="0" y="5518"/>
                  </a:lnTo>
                  <a:cubicBezTo>
                    <a:pt x="0" y="6887"/>
                    <a:pt x="961" y="7643"/>
                    <a:pt x="2125" y="7643"/>
                  </a:cubicBezTo>
                  <a:cubicBezTo>
                    <a:pt x="2616" y="7643"/>
                    <a:pt x="3351" y="7336"/>
                    <a:pt x="3658" y="6907"/>
                  </a:cubicBezTo>
                  <a:lnTo>
                    <a:pt x="3658" y="7520"/>
                  </a:lnTo>
                  <a:lnTo>
                    <a:pt x="4904" y="7520"/>
                  </a:lnTo>
                  <a:lnTo>
                    <a:pt x="4904" y="1"/>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95" name="Google Shape;695;p6"/>
            <p:cNvSpPr/>
            <p:nvPr/>
          </p:nvSpPr>
          <p:spPr>
            <a:xfrm>
              <a:off x="3630675" y="3123125"/>
              <a:ext cx="120075" cy="140500"/>
            </a:xfrm>
            <a:custGeom>
              <a:avLst/>
              <a:gdLst/>
              <a:ahLst/>
              <a:cxnLst/>
              <a:rect l="l" t="t" r="r" b="b"/>
              <a:pathLst>
                <a:path w="4803" h="5620" extrusionOk="0">
                  <a:moveTo>
                    <a:pt x="2494" y="1084"/>
                  </a:moveTo>
                  <a:cubicBezTo>
                    <a:pt x="3004" y="1084"/>
                    <a:pt x="3536" y="1390"/>
                    <a:pt x="3536" y="2126"/>
                  </a:cubicBezTo>
                  <a:lnTo>
                    <a:pt x="3536" y="2269"/>
                  </a:lnTo>
                  <a:lnTo>
                    <a:pt x="1349" y="2269"/>
                  </a:lnTo>
                  <a:lnTo>
                    <a:pt x="1349" y="2187"/>
                  </a:lnTo>
                  <a:cubicBezTo>
                    <a:pt x="1349" y="1390"/>
                    <a:pt x="1942" y="1084"/>
                    <a:pt x="2494" y="1084"/>
                  </a:cubicBezTo>
                  <a:close/>
                  <a:moveTo>
                    <a:pt x="2473" y="1"/>
                  </a:moveTo>
                  <a:cubicBezTo>
                    <a:pt x="1145" y="1"/>
                    <a:pt x="1" y="838"/>
                    <a:pt x="1" y="2371"/>
                  </a:cubicBezTo>
                  <a:lnTo>
                    <a:pt x="1" y="3413"/>
                  </a:lnTo>
                  <a:cubicBezTo>
                    <a:pt x="1" y="4884"/>
                    <a:pt x="1206" y="5620"/>
                    <a:pt x="2534" y="5620"/>
                  </a:cubicBezTo>
                  <a:cubicBezTo>
                    <a:pt x="3474" y="5620"/>
                    <a:pt x="4333" y="5252"/>
                    <a:pt x="4741" y="4414"/>
                  </a:cubicBezTo>
                  <a:lnTo>
                    <a:pt x="3761" y="3842"/>
                  </a:lnTo>
                  <a:cubicBezTo>
                    <a:pt x="3474" y="4251"/>
                    <a:pt x="3025" y="4537"/>
                    <a:pt x="2596" y="4537"/>
                  </a:cubicBezTo>
                  <a:cubicBezTo>
                    <a:pt x="1901" y="4537"/>
                    <a:pt x="1349" y="4149"/>
                    <a:pt x="1349" y="3454"/>
                  </a:cubicBezTo>
                  <a:lnTo>
                    <a:pt x="1349" y="3168"/>
                  </a:lnTo>
                  <a:lnTo>
                    <a:pt x="4803" y="3168"/>
                  </a:lnTo>
                  <a:lnTo>
                    <a:pt x="4803" y="2126"/>
                  </a:lnTo>
                  <a:cubicBezTo>
                    <a:pt x="4803" y="695"/>
                    <a:pt x="3658" y="1"/>
                    <a:pt x="2473"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96" name="Google Shape;696;p6"/>
            <p:cNvSpPr/>
            <p:nvPr/>
          </p:nvSpPr>
          <p:spPr>
            <a:xfrm>
              <a:off x="3828375" y="3072550"/>
              <a:ext cx="158400" cy="188525"/>
            </a:xfrm>
            <a:custGeom>
              <a:avLst/>
              <a:gdLst/>
              <a:ahLst/>
              <a:cxnLst/>
              <a:rect l="l" t="t" r="r" b="b"/>
              <a:pathLst>
                <a:path w="6336" h="7541" extrusionOk="0">
                  <a:moveTo>
                    <a:pt x="1" y="1"/>
                  </a:moveTo>
                  <a:lnTo>
                    <a:pt x="2473" y="7541"/>
                  </a:lnTo>
                  <a:lnTo>
                    <a:pt x="3842" y="7541"/>
                  </a:lnTo>
                  <a:lnTo>
                    <a:pt x="6335" y="1"/>
                  </a:lnTo>
                  <a:lnTo>
                    <a:pt x="4925" y="1"/>
                  </a:lnTo>
                  <a:lnTo>
                    <a:pt x="3229" y="5538"/>
                  </a:lnTo>
                  <a:lnTo>
                    <a:pt x="3209" y="5538"/>
                  </a:lnTo>
                  <a:lnTo>
                    <a:pt x="1513" y="1"/>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97" name="Google Shape;697;p6"/>
            <p:cNvSpPr/>
            <p:nvPr/>
          </p:nvSpPr>
          <p:spPr>
            <a:xfrm>
              <a:off x="3982150" y="3122625"/>
              <a:ext cx="120075" cy="140500"/>
            </a:xfrm>
            <a:custGeom>
              <a:avLst/>
              <a:gdLst/>
              <a:ahLst/>
              <a:cxnLst/>
              <a:rect l="l" t="t" r="r" b="b"/>
              <a:pathLst>
                <a:path w="4803" h="5620" extrusionOk="0">
                  <a:moveTo>
                    <a:pt x="3413" y="3249"/>
                  </a:moveTo>
                  <a:lnTo>
                    <a:pt x="3413" y="3515"/>
                  </a:lnTo>
                  <a:cubicBezTo>
                    <a:pt x="3413" y="4107"/>
                    <a:pt x="3249" y="4598"/>
                    <a:pt x="2228" y="4598"/>
                  </a:cubicBezTo>
                  <a:cubicBezTo>
                    <a:pt x="1615" y="4598"/>
                    <a:pt x="1247" y="4373"/>
                    <a:pt x="1247" y="3923"/>
                  </a:cubicBezTo>
                  <a:cubicBezTo>
                    <a:pt x="1247" y="3454"/>
                    <a:pt x="1615" y="3249"/>
                    <a:pt x="2166" y="3249"/>
                  </a:cubicBezTo>
                  <a:close/>
                  <a:moveTo>
                    <a:pt x="2391" y="0"/>
                  </a:moveTo>
                  <a:cubicBezTo>
                    <a:pt x="1390" y="0"/>
                    <a:pt x="266" y="409"/>
                    <a:pt x="266" y="1594"/>
                  </a:cubicBezTo>
                  <a:lnTo>
                    <a:pt x="266" y="1737"/>
                  </a:lnTo>
                  <a:lnTo>
                    <a:pt x="1410" y="1737"/>
                  </a:lnTo>
                  <a:lnTo>
                    <a:pt x="1410" y="1553"/>
                  </a:lnTo>
                  <a:cubicBezTo>
                    <a:pt x="1410" y="1206"/>
                    <a:pt x="1819" y="1001"/>
                    <a:pt x="2391" y="1001"/>
                  </a:cubicBezTo>
                  <a:cubicBezTo>
                    <a:pt x="3045" y="1001"/>
                    <a:pt x="3413" y="1247"/>
                    <a:pt x="3413" y="1819"/>
                  </a:cubicBezTo>
                  <a:lnTo>
                    <a:pt x="3413" y="2330"/>
                  </a:lnTo>
                  <a:lnTo>
                    <a:pt x="1982" y="2330"/>
                  </a:lnTo>
                  <a:cubicBezTo>
                    <a:pt x="940" y="2330"/>
                    <a:pt x="0" y="2943"/>
                    <a:pt x="0" y="3985"/>
                  </a:cubicBezTo>
                  <a:cubicBezTo>
                    <a:pt x="0" y="5006"/>
                    <a:pt x="756" y="5620"/>
                    <a:pt x="1880" y="5620"/>
                  </a:cubicBezTo>
                  <a:cubicBezTo>
                    <a:pt x="2575" y="5620"/>
                    <a:pt x="2984" y="5517"/>
                    <a:pt x="3454" y="5027"/>
                  </a:cubicBezTo>
                  <a:lnTo>
                    <a:pt x="3474" y="5027"/>
                  </a:lnTo>
                  <a:cubicBezTo>
                    <a:pt x="3495" y="5109"/>
                    <a:pt x="3515" y="5436"/>
                    <a:pt x="3535" y="5517"/>
                  </a:cubicBezTo>
                  <a:lnTo>
                    <a:pt x="4802" y="5517"/>
                  </a:lnTo>
                  <a:cubicBezTo>
                    <a:pt x="4741" y="5395"/>
                    <a:pt x="4700" y="4598"/>
                    <a:pt x="4700" y="4353"/>
                  </a:cubicBezTo>
                  <a:lnTo>
                    <a:pt x="4700" y="1717"/>
                  </a:lnTo>
                  <a:cubicBezTo>
                    <a:pt x="4700" y="409"/>
                    <a:pt x="3597" y="0"/>
                    <a:pt x="2391"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98" name="Google Shape;698;p6"/>
            <p:cNvSpPr/>
            <p:nvPr/>
          </p:nvSpPr>
          <p:spPr>
            <a:xfrm>
              <a:off x="4127225" y="3123125"/>
              <a:ext cx="120575" cy="140500"/>
            </a:xfrm>
            <a:custGeom>
              <a:avLst/>
              <a:gdLst/>
              <a:ahLst/>
              <a:cxnLst/>
              <a:rect l="l" t="t" r="r" b="b"/>
              <a:pathLst>
                <a:path w="4823" h="5620" extrusionOk="0">
                  <a:moveTo>
                    <a:pt x="2473" y="1"/>
                  </a:moveTo>
                  <a:cubicBezTo>
                    <a:pt x="1124" y="1"/>
                    <a:pt x="1" y="838"/>
                    <a:pt x="1" y="2371"/>
                  </a:cubicBezTo>
                  <a:lnTo>
                    <a:pt x="1" y="3413"/>
                  </a:lnTo>
                  <a:cubicBezTo>
                    <a:pt x="1" y="4843"/>
                    <a:pt x="1186" y="5620"/>
                    <a:pt x="2514" y="5620"/>
                  </a:cubicBezTo>
                  <a:cubicBezTo>
                    <a:pt x="3679" y="5620"/>
                    <a:pt x="4823" y="4946"/>
                    <a:pt x="4823" y="3515"/>
                  </a:cubicBezTo>
                  <a:lnTo>
                    <a:pt x="4823" y="3454"/>
                  </a:lnTo>
                  <a:lnTo>
                    <a:pt x="3577" y="3454"/>
                  </a:lnTo>
                  <a:lnTo>
                    <a:pt x="3577" y="3515"/>
                  </a:lnTo>
                  <a:cubicBezTo>
                    <a:pt x="3577" y="4251"/>
                    <a:pt x="3025" y="4537"/>
                    <a:pt x="2514" y="4537"/>
                  </a:cubicBezTo>
                  <a:cubicBezTo>
                    <a:pt x="1819" y="4537"/>
                    <a:pt x="1329" y="4149"/>
                    <a:pt x="1329" y="3454"/>
                  </a:cubicBezTo>
                  <a:lnTo>
                    <a:pt x="1329" y="2187"/>
                  </a:lnTo>
                  <a:cubicBezTo>
                    <a:pt x="1329" y="1390"/>
                    <a:pt x="1921" y="1084"/>
                    <a:pt x="2473" y="1084"/>
                  </a:cubicBezTo>
                  <a:cubicBezTo>
                    <a:pt x="3004" y="1084"/>
                    <a:pt x="3577" y="1390"/>
                    <a:pt x="3577" y="2126"/>
                  </a:cubicBezTo>
                  <a:lnTo>
                    <a:pt x="3577" y="2228"/>
                  </a:lnTo>
                  <a:lnTo>
                    <a:pt x="4823" y="2228"/>
                  </a:lnTo>
                  <a:lnTo>
                    <a:pt x="4823" y="2126"/>
                  </a:lnTo>
                  <a:cubicBezTo>
                    <a:pt x="4823" y="695"/>
                    <a:pt x="3638" y="1"/>
                    <a:pt x="2473"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699" name="Google Shape;699;p6"/>
            <p:cNvSpPr/>
            <p:nvPr/>
          </p:nvSpPr>
          <p:spPr>
            <a:xfrm>
              <a:off x="4265675" y="3123125"/>
              <a:ext cx="121100" cy="140500"/>
            </a:xfrm>
            <a:custGeom>
              <a:avLst/>
              <a:gdLst/>
              <a:ahLst/>
              <a:cxnLst/>
              <a:rect l="l" t="t" r="r" b="b"/>
              <a:pathLst>
                <a:path w="4844" h="5620" extrusionOk="0">
                  <a:moveTo>
                    <a:pt x="2473" y="1"/>
                  </a:moveTo>
                  <a:cubicBezTo>
                    <a:pt x="1145" y="1"/>
                    <a:pt x="0" y="838"/>
                    <a:pt x="0" y="2371"/>
                  </a:cubicBezTo>
                  <a:lnTo>
                    <a:pt x="0" y="3413"/>
                  </a:lnTo>
                  <a:cubicBezTo>
                    <a:pt x="0" y="4843"/>
                    <a:pt x="1185" y="5620"/>
                    <a:pt x="2514" y="5620"/>
                  </a:cubicBezTo>
                  <a:cubicBezTo>
                    <a:pt x="3678" y="5620"/>
                    <a:pt x="4843" y="4946"/>
                    <a:pt x="4843" y="3515"/>
                  </a:cubicBezTo>
                  <a:lnTo>
                    <a:pt x="4843" y="3454"/>
                  </a:lnTo>
                  <a:lnTo>
                    <a:pt x="3576" y="3454"/>
                  </a:lnTo>
                  <a:lnTo>
                    <a:pt x="3576" y="3515"/>
                  </a:lnTo>
                  <a:cubicBezTo>
                    <a:pt x="3576" y="4251"/>
                    <a:pt x="3045" y="4537"/>
                    <a:pt x="2514" y="4537"/>
                  </a:cubicBezTo>
                  <a:cubicBezTo>
                    <a:pt x="1839" y="4537"/>
                    <a:pt x="1328" y="4149"/>
                    <a:pt x="1328" y="3454"/>
                  </a:cubicBezTo>
                  <a:lnTo>
                    <a:pt x="1328" y="2187"/>
                  </a:lnTo>
                  <a:cubicBezTo>
                    <a:pt x="1328" y="1390"/>
                    <a:pt x="1921" y="1084"/>
                    <a:pt x="2473" y="1084"/>
                  </a:cubicBezTo>
                  <a:cubicBezTo>
                    <a:pt x="3004" y="1084"/>
                    <a:pt x="3576" y="1390"/>
                    <a:pt x="3576" y="2126"/>
                  </a:cubicBezTo>
                  <a:lnTo>
                    <a:pt x="3576" y="2228"/>
                  </a:lnTo>
                  <a:lnTo>
                    <a:pt x="4843" y="2228"/>
                  </a:lnTo>
                  <a:lnTo>
                    <a:pt x="4843" y="2126"/>
                  </a:lnTo>
                  <a:cubicBezTo>
                    <a:pt x="4843" y="695"/>
                    <a:pt x="3637" y="1"/>
                    <a:pt x="2473"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00" name="Google Shape;700;p6"/>
            <p:cNvSpPr/>
            <p:nvPr/>
          </p:nvSpPr>
          <p:spPr>
            <a:xfrm>
              <a:off x="4410750" y="3070500"/>
              <a:ext cx="31700" cy="190075"/>
            </a:xfrm>
            <a:custGeom>
              <a:avLst/>
              <a:gdLst/>
              <a:ahLst/>
              <a:cxnLst/>
              <a:rect l="l" t="t" r="r" b="b"/>
              <a:pathLst>
                <a:path w="1268" h="7603" extrusionOk="0">
                  <a:moveTo>
                    <a:pt x="0" y="1"/>
                  </a:moveTo>
                  <a:lnTo>
                    <a:pt x="0" y="1370"/>
                  </a:lnTo>
                  <a:lnTo>
                    <a:pt x="1267" y="1370"/>
                  </a:lnTo>
                  <a:lnTo>
                    <a:pt x="1267" y="1"/>
                  </a:lnTo>
                  <a:close/>
                  <a:moveTo>
                    <a:pt x="0" y="2208"/>
                  </a:moveTo>
                  <a:lnTo>
                    <a:pt x="0" y="7602"/>
                  </a:lnTo>
                  <a:lnTo>
                    <a:pt x="1267" y="7602"/>
                  </a:lnTo>
                  <a:lnTo>
                    <a:pt x="1267" y="2208"/>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01" name="Google Shape;701;p6"/>
            <p:cNvSpPr/>
            <p:nvPr/>
          </p:nvSpPr>
          <p:spPr>
            <a:xfrm>
              <a:off x="4477675" y="3123125"/>
              <a:ext cx="117000" cy="137450"/>
            </a:xfrm>
            <a:custGeom>
              <a:avLst/>
              <a:gdLst/>
              <a:ahLst/>
              <a:cxnLst/>
              <a:rect l="l" t="t" r="r" b="b"/>
              <a:pathLst>
                <a:path w="4680" h="5498" extrusionOk="0">
                  <a:moveTo>
                    <a:pt x="2800" y="1"/>
                  </a:moveTo>
                  <a:cubicBezTo>
                    <a:pt x="2187" y="1"/>
                    <a:pt x="1615" y="246"/>
                    <a:pt x="1267" y="757"/>
                  </a:cubicBezTo>
                  <a:lnTo>
                    <a:pt x="1247" y="757"/>
                  </a:lnTo>
                  <a:lnTo>
                    <a:pt x="1247" y="103"/>
                  </a:lnTo>
                  <a:lnTo>
                    <a:pt x="0" y="103"/>
                  </a:lnTo>
                  <a:lnTo>
                    <a:pt x="0" y="5497"/>
                  </a:lnTo>
                  <a:lnTo>
                    <a:pt x="1288" y="5497"/>
                  </a:lnTo>
                  <a:lnTo>
                    <a:pt x="1288" y="2473"/>
                  </a:lnTo>
                  <a:cubicBezTo>
                    <a:pt x="1288" y="1554"/>
                    <a:pt x="1696" y="1124"/>
                    <a:pt x="2391" y="1124"/>
                  </a:cubicBezTo>
                  <a:cubicBezTo>
                    <a:pt x="3045" y="1124"/>
                    <a:pt x="3392" y="1554"/>
                    <a:pt x="3392" y="2371"/>
                  </a:cubicBezTo>
                  <a:lnTo>
                    <a:pt x="3392" y="5497"/>
                  </a:lnTo>
                  <a:lnTo>
                    <a:pt x="4680" y="5497"/>
                  </a:lnTo>
                  <a:lnTo>
                    <a:pt x="4680" y="2044"/>
                  </a:lnTo>
                  <a:cubicBezTo>
                    <a:pt x="4680" y="757"/>
                    <a:pt x="4005" y="1"/>
                    <a:pt x="2800"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02" name="Google Shape;702;p6"/>
            <p:cNvSpPr/>
            <p:nvPr/>
          </p:nvSpPr>
          <p:spPr>
            <a:xfrm>
              <a:off x="4619175" y="3122625"/>
              <a:ext cx="120075" cy="140500"/>
            </a:xfrm>
            <a:custGeom>
              <a:avLst/>
              <a:gdLst/>
              <a:ahLst/>
              <a:cxnLst/>
              <a:rect l="l" t="t" r="r" b="b"/>
              <a:pathLst>
                <a:path w="4803" h="5620" extrusionOk="0">
                  <a:moveTo>
                    <a:pt x="3433" y="3249"/>
                  </a:moveTo>
                  <a:lnTo>
                    <a:pt x="3433" y="3515"/>
                  </a:lnTo>
                  <a:cubicBezTo>
                    <a:pt x="3433" y="4107"/>
                    <a:pt x="3250" y="4598"/>
                    <a:pt x="2228" y="4598"/>
                  </a:cubicBezTo>
                  <a:cubicBezTo>
                    <a:pt x="1615" y="4598"/>
                    <a:pt x="1247" y="4373"/>
                    <a:pt x="1247" y="3923"/>
                  </a:cubicBezTo>
                  <a:cubicBezTo>
                    <a:pt x="1247" y="3454"/>
                    <a:pt x="1615" y="3249"/>
                    <a:pt x="2167" y="3249"/>
                  </a:cubicBezTo>
                  <a:close/>
                  <a:moveTo>
                    <a:pt x="2412" y="0"/>
                  </a:moveTo>
                  <a:cubicBezTo>
                    <a:pt x="1390" y="0"/>
                    <a:pt x="266" y="409"/>
                    <a:pt x="266" y="1594"/>
                  </a:cubicBezTo>
                  <a:lnTo>
                    <a:pt x="266" y="1737"/>
                  </a:lnTo>
                  <a:lnTo>
                    <a:pt x="1431" y="1737"/>
                  </a:lnTo>
                  <a:lnTo>
                    <a:pt x="1431" y="1553"/>
                  </a:lnTo>
                  <a:cubicBezTo>
                    <a:pt x="1431" y="1206"/>
                    <a:pt x="1840" y="1001"/>
                    <a:pt x="2391" y="1001"/>
                  </a:cubicBezTo>
                  <a:cubicBezTo>
                    <a:pt x="3045" y="1001"/>
                    <a:pt x="3433" y="1247"/>
                    <a:pt x="3433" y="1819"/>
                  </a:cubicBezTo>
                  <a:lnTo>
                    <a:pt x="3433" y="2330"/>
                  </a:lnTo>
                  <a:lnTo>
                    <a:pt x="2003" y="2330"/>
                  </a:lnTo>
                  <a:cubicBezTo>
                    <a:pt x="941" y="2330"/>
                    <a:pt x="1" y="2943"/>
                    <a:pt x="1" y="3985"/>
                  </a:cubicBezTo>
                  <a:cubicBezTo>
                    <a:pt x="1" y="5006"/>
                    <a:pt x="757" y="5620"/>
                    <a:pt x="1881" y="5620"/>
                  </a:cubicBezTo>
                  <a:cubicBezTo>
                    <a:pt x="2575" y="5620"/>
                    <a:pt x="2984" y="5517"/>
                    <a:pt x="3454" y="5027"/>
                  </a:cubicBezTo>
                  <a:lnTo>
                    <a:pt x="3474" y="5027"/>
                  </a:lnTo>
                  <a:cubicBezTo>
                    <a:pt x="3495" y="5109"/>
                    <a:pt x="3515" y="5436"/>
                    <a:pt x="3536" y="5517"/>
                  </a:cubicBezTo>
                  <a:lnTo>
                    <a:pt x="4803" y="5517"/>
                  </a:lnTo>
                  <a:cubicBezTo>
                    <a:pt x="4741" y="5395"/>
                    <a:pt x="4721" y="4598"/>
                    <a:pt x="4721" y="4353"/>
                  </a:cubicBezTo>
                  <a:lnTo>
                    <a:pt x="4721" y="1717"/>
                  </a:lnTo>
                  <a:cubicBezTo>
                    <a:pt x="4721" y="409"/>
                    <a:pt x="3597" y="0"/>
                    <a:pt x="2412"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03" name="Google Shape;703;p6"/>
            <p:cNvSpPr/>
            <p:nvPr/>
          </p:nvSpPr>
          <p:spPr>
            <a:xfrm>
              <a:off x="4756600" y="3084825"/>
              <a:ext cx="79725" cy="177800"/>
            </a:xfrm>
            <a:custGeom>
              <a:avLst/>
              <a:gdLst/>
              <a:ahLst/>
              <a:cxnLst/>
              <a:rect l="l" t="t" r="r" b="b"/>
              <a:pathLst>
                <a:path w="3189" h="7112" extrusionOk="0">
                  <a:moveTo>
                    <a:pt x="736" y="0"/>
                  </a:moveTo>
                  <a:lnTo>
                    <a:pt x="736" y="1635"/>
                  </a:lnTo>
                  <a:lnTo>
                    <a:pt x="0" y="1635"/>
                  </a:lnTo>
                  <a:lnTo>
                    <a:pt x="0" y="2656"/>
                  </a:lnTo>
                  <a:lnTo>
                    <a:pt x="736" y="2656"/>
                  </a:lnTo>
                  <a:lnTo>
                    <a:pt x="736" y="5742"/>
                  </a:lnTo>
                  <a:cubicBezTo>
                    <a:pt x="736" y="6702"/>
                    <a:pt x="1410" y="7111"/>
                    <a:pt x="2248" y="7111"/>
                  </a:cubicBezTo>
                  <a:cubicBezTo>
                    <a:pt x="2432" y="7111"/>
                    <a:pt x="2902" y="7070"/>
                    <a:pt x="3188" y="7009"/>
                  </a:cubicBezTo>
                  <a:lnTo>
                    <a:pt x="3188" y="5905"/>
                  </a:lnTo>
                  <a:cubicBezTo>
                    <a:pt x="2943" y="5946"/>
                    <a:pt x="2779" y="5967"/>
                    <a:pt x="2534" y="5967"/>
                  </a:cubicBezTo>
                  <a:cubicBezTo>
                    <a:pt x="2228" y="5967"/>
                    <a:pt x="2023" y="5844"/>
                    <a:pt x="2023" y="5435"/>
                  </a:cubicBezTo>
                  <a:lnTo>
                    <a:pt x="2023" y="2656"/>
                  </a:lnTo>
                  <a:lnTo>
                    <a:pt x="3188" y="2656"/>
                  </a:lnTo>
                  <a:lnTo>
                    <a:pt x="3188" y="1635"/>
                  </a:lnTo>
                  <a:lnTo>
                    <a:pt x="2023" y="1635"/>
                  </a:lnTo>
                  <a:lnTo>
                    <a:pt x="2023" y="0"/>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04" name="Google Shape;704;p6"/>
            <p:cNvSpPr/>
            <p:nvPr/>
          </p:nvSpPr>
          <p:spPr>
            <a:xfrm>
              <a:off x="4857750" y="3070500"/>
              <a:ext cx="32200" cy="190075"/>
            </a:xfrm>
            <a:custGeom>
              <a:avLst/>
              <a:gdLst/>
              <a:ahLst/>
              <a:cxnLst/>
              <a:rect l="l" t="t" r="r" b="b"/>
              <a:pathLst>
                <a:path w="1288" h="7603" extrusionOk="0">
                  <a:moveTo>
                    <a:pt x="0" y="1"/>
                  </a:moveTo>
                  <a:lnTo>
                    <a:pt x="0" y="1370"/>
                  </a:lnTo>
                  <a:lnTo>
                    <a:pt x="1288" y="1370"/>
                  </a:lnTo>
                  <a:lnTo>
                    <a:pt x="1288" y="1"/>
                  </a:lnTo>
                  <a:close/>
                  <a:moveTo>
                    <a:pt x="0" y="2208"/>
                  </a:moveTo>
                  <a:lnTo>
                    <a:pt x="0" y="7602"/>
                  </a:lnTo>
                  <a:lnTo>
                    <a:pt x="1288" y="7602"/>
                  </a:lnTo>
                  <a:lnTo>
                    <a:pt x="1288" y="2208"/>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05" name="Google Shape;705;p6"/>
            <p:cNvSpPr/>
            <p:nvPr/>
          </p:nvSpPr>
          <p:spPr>
            <a:xfrm>
              <a:off x="4918525" y="3123125"/>
              <a:ext cx="122650" cy="140500"/>
            </a:xfrm>
            <a:custGeom>
              <a:avLst/>
              <a:gdLst/>
              <a:ahLst/>
              <a:cxnLst/>
              <a:rect l="l" t="t" r="r" b="b"/>
              <a:pathLst>
                <a:path w="4906" h="5620" extrusionOk="0">
                  <a:moveTo>
                    <a:pt x="2433" y="1104"/>
                  </a:moveTo>
                  <a:cubicBezTo>
                    <a:pt x="3107" y="1104"/>
                    <a:pt x="3597" y="1472"/>
                    <a:pt x="3597" y="2126"/>
                  </a:cubicBezTo>
                  <a:lnTo>
                    <a:pt x="3597" y="3474"/>
                  </a:lnTo>
                  <a:cubicBezTo>
                    <a:pt x="3597" y="4251"/>
                    <a:pt x="3025" y="4537"/>
                    <a:pt x="2473" y="4537"/>
                  </a:cubicBezTo>
                  <a:cubicBezTo>
                    <a:pt x="1820" y="4537"/>
                    <a:pt x="1309" y="4149"/>
                    <a:pt x="1309" y="3495"/>
                  </a:cubicBezTo>
                  <a:lnTo>
                    <a:pt x="1309" y="2167"/>
                  </a:lnTo>
                  <a:cubicBezTo>
                    <a:pt x="1309" y="1390"/>
                    <a:pt x="1901" y="1104"/>
                    <a:pt x="2433" y="1104"/>
                  </a:cubicBezTo>
                  <a:close/>
                  <a:moveTo>
                    <a:pt x="2433" y="1"/>
                  </a:moveTo>
                  <a:cubicBezTo>
                    <a:pt x="1247" y="1"/>
                    <a:pt x="1" y="798"/>
                    <a:pt x="1" y="2269"/>
                  </a:cubicBezTo>
                  <a:lnTo>
                    <a:pt x="1" y="3495"/>
                  </a:lnTo>
                  <a:cubicBezTo>
                    <a:pt x="1" y="4884"/>
                    <a:pt x="1166" y="5620"/>
                    <a:pt x="2473" y="5620"/>
                  </a:cubicBezTo>
                  <a:cubicBezTo>
                    <a:pt x="3679" y="5620"/>
                    <a:pt x="4905" y="4823"/>
                    <a:pt x="4905" y="3352"/>
                  </a:cubicBezTo>
                  <a:lnTo>
                    <a:pt x="4905" y="2248"/>
                  </a:lnTo>
                  <a:cubicBezTo>
                    <a:pt x="4905" y="859"/>
                    <a:pt x="3740" y="1"/>
                    <a:pt x="2433"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06" name="Google Shape;706;p6"/>
            <p:cNvSpPr/>
            <p:nvPr/>
          </p:nvSpPr>
          <p:spPr>
            <a:xfrm>
              <a:off x="5069750" y="3123125"/>
              <a:ext cx="117525" cy="137450"/>
            </a:xfrm>
            <a:custGeom>
              <a:avLst/>
              <a:gdLst/>
              <a:ahLst/>
              <a:cxnLst/>
              <a:rect l="l" t="t" r="r" b="b"/>
              <a:pathLst>
                <a:path w="4701" h="5498" extrusionOk="0">
                  <a:moveTo>
                    <a:pt x="2800" y="1"/>
                  </a:moveTo>
                  <a:cubicBezTo>
                    <a:pt x="2207" y="1"/>
                    <a:pt x="1635" y="246"/>
                    <a:pt x="1267" y="757"/>
                  </a:cubicBezTo>
                  <a:lnTo>
                    <a:pt x="1247" y="757"/>
                  </a:lnTo>
                  <a:lnTo>
                    <a:pt x="1247" y="103"/>
                  </a:lnTo>
                  <a:lnTo>
                    <a:pt x="0" y="103"/>
                  </a:lnTo>
                  <a:lnTo>
                    <a:pt x="0" y="5497"/>
                  </a:lnTo>
                  <a:lnTo>
                    <a:pt x="1288" y="5497"/>
                  </a:lnTo>
                  <a:lnTo>
                    <a:pt x="1288" y="2473"/>
                  </a:lnTo>
                  <a:cubicBezTo>
                    <a:pt x="1288" y="1554"/>
                    <a:pt x="1696" y="1124"/>
                    <a:pt x="2412" y="1124"/>
                  </a:cubicBezTo>
                  <a:cubicBezTo>
                    <a:pt x="3066" y="1124"/>
                    <a:pt x="3413" y="1554"/>
                    <a:pt x="3413" y="2371"/>
                  </a:cubicBezTo>
                  <a:lnTo>
                    <a:pt x="3413" y="5497"/>
                  </a:lnTo>
                  <a:lnTo>
                    <a:pt x="4700" y="5497"/>
                  </a:lnTo>
                  <a:lnTo>
                    <a:pt x="4700" y="2044"/>
                  </a:lnTo>
                  <a:cubicBezTo>
                    <a:pt x="4700" y="757"/>
                    <a:pt x="4026" y="1"/>
                    <a:pt x="2800"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07" name="Google Shape;707;p6"/>
            <p:cNvSpPr/>
            <p:nvPr/>
          </p:nvSpPr>
          <p:spPr>
            <a:xfrm>
              <a:off x="5706775" y="2440125"/>
              <a:ext cx="147675" cy="188025"/>
            </a:xfrm>
            <a:custGeom>
              <a:avLst/>
              <a:gdLst/>
              <a:ahLst/>
              <a:cxnLst/>
              <a:rect l="l" t="t" r="r" b="b"/>
              <a:pathLst>
                <a:path w="5907" h="7521" extrusionOk="0">
                  <a:moveTo>
                    <a:pt x="2780" y="1186"/>
                  </a:moveTo>
                  <a:cubicBezTo>
                    <a:pt x="3577" y="1186"/>
                    <a:pt x="4149" y="1472"/>
                    <a:pt x="4149" y="2350"/>
                  </a:cubicBezTo>
                  <a:cubicBezTo>
                    <a:pt x="4149" y="3127"/>
                    <a:pt x="3618" y="3515"/>
                    <a:pt x="2800" y="3515"/>
                  </a:cubicBezTo>
                  <a:lnTo>
                    <a:pt x="1411" y="3515"/>
                  </a:lnTo>
                  <a:lnTo>
                    <a:pt x="1411" y="1186"/>
                  </a:lnTo>
                  <a:close/>
                  <a:moveTo>
                    <a:pt x="1" y="1"/>
                  </a:moveTo>
                  <a:lnTo>
                    <a:pt x="1" y="7520"/>
                  </a:lnTo>
                  <a:lnTo>
                    <a:pt x="1411" y="7520"/>
                  </a:lnTo>
                  <a:lnTo>
                    <a:pt x="1411" y="4700"/>
                  </a:lnTo>
                  <a:lnTo>
                    <a:pt x="2616" y="4700"/>
                  </a:lnTo>
                  <a:lnTo>
                    <a:pt x="4374" y="7520"/>
                  </a:lnTo>
                  <a:lnTo>
                    <a:pt x="5906" y="7520"/>
                  </a:lnTo>
                  <a:lnTo>
                    <a:pt x="4047" y="4537"/>
                  </a:lnTo>
                  <a:cubicBezTo>
                    <a:pt x="5048" y="4189"/>
                    <a:pt x="5538" y="3250"/>
                    <a:pt x="5538" y="2371"/>
                  </a:cubicBezTo>
                  <a:cubicBezTo>
                    <a:pt x="5538" y="818"/>
                    <a:pt x="4394" y="1"/>
                    <a:pt x="2984"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08" name="Google Shape;708;p6"/>
            <p:cNvSpPr/>
            <p:nvPr/>
          </p:nvSpPr>
          <p:spPr>
            <a:xfrm>
              <a:off x="5868725" y="2425825"/>
              <a:ext cx="120575" cy="205375"/>
            </a:xfrm>
            <a:custGeom>
              <a:avLst/>
              <a:gdLst/>
              <a:ahLst/>
              <a:cxnLst/>
              <a:rect l="l" t="t" r="r" b="b"/>
              <a:pathLst>
                <a:path w="4823" h="8215" extrusionOk="0">
                  <a:moveTo>
                    <a:pt x="2841" y="0"/>
                  </a:moveTo>
                  <a:lnTo>
                    <a:pt x="1942" y="1839"/>
                  </a:lnTo>
                  <a:lnTo>
                    <a:pt x="2943" y="1839"/>
                  </a:lnTo>
                  <a:lnTo>
                    <a:pt x="4291" y="0"/>
                  </a:lnTo>
                  <a:close/>
                  <a:moveTo>
                    <a:pt x="2493" y="3678"/>
                  </a:moveTo>
                  <a:cubicBezTo>
                    <a:pt x="3004" y="3678"/>
                    <a:pt x="3535" y="3985"/>
                    <a:pt x="3535" y="4721"/>
                  </a:cubicBezTo>
                  <a:lnTo>
                    <a:pt x="3535" y="4864"/>
                  </a:lnTo>
                  <a:lnTo>
                    <a:pt x="1349" y="4864"/>
                  </a:lnTo>
                  <a:lnTo>
                    <a:pt x="1349" y="4782"/>
                  </a:lnTo>
                  <a:cubicBezTo>
                    <a:pt x="1349" y="3985"/>
                    <a:pt x="1942" y="3678"/>
                    <a:pt x="2493" y="3678"/>
                  </a:cubicBezTo>
                  <a:close/>
                  <a:moveTo>
                    <a:pt x="2493" y="2595"/>
                  </a:moveTo>
                  <a:cubicBezTo>
                    <a:pt x="1145" y="2595"/>
                    <a:pt x="0" y="3433"/>
                    <a:pt x="0" y="4966"/>
                  </a:cubicBezTo>
                  <a:lnTo>
                    <a:pt x="0" y="6008"/>
                  </a:lnTo>
                  <a:cubicBezTo>
                    <a:pt x="0" y="7479"/>
                    <a:pt x="1206" y="8215"/>
                    <a:pt x="2534" y="8215"/>
                  </a:cubicBezTo>
                  <a:cubicBezTo>
                    <a:pt x="3474" y="8215"/>
                    <a:pt x="4332" y="7847"/>
                    <a:pt x="4761" y="7009"/>
                  </a:cubicBezTo>
                  <a:lnTo>
                    <a:pt x="3760" y="6437"/>
                  </a:lnTo>
                  <a:cubicBezTo>
                    <a:pt x="3474" y="6866"/>
                    <a:pt x="3025" y="7132"/>
                    <a:pt x="2595" y="7132"/>
                  </a:cubicBezTo>
                  <a:cubicBezTo>
                    <a:pt x="1901" y="7132"/>
                    <a:pt x="1349" y="6744"/>
                    <a:pt x="1349" y="6049"/>
                  </a:cubicBezTo>
                  <a:lnTo>
                    <a:pt x="1349" y="5763"/>
                  </a:lnTo>
                  <a:lnTo>
                    <a:pt x="4823" y="5763"/>
                  </a:lnTo>
                  <a:lnTo>
                    <a:pt x="4823" y="4721"/>
                  </a:lnTo>
                  <a:cubicBezTo>
                    <a:pt x="4823" y="3290"/>
                    <a:pt x="3658" y="2595"/>
                    <a:pt x="2493" y="2595"/>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09" name="Google Shape;709;p6"/>
            <p:cNvSpPr/>
            <p:nvPr/>
          </p:nvSpPr>
          <p:spPr>
            <a:xfrm>
              <a:off x="6017900" y="2490200"/>
              <a:ext cx="123125" cy="188525"/>
            </a:xfrm>
            <a:custGeom>
              <a:avLst/>
              <a:gdLst/>
              <a:ahLst/>
              <a:cxnLst/>
              <a:rect l="l" t="t" r="r" b="b"/>
              <a:pathLst>
                <a:path w="4925" h="7541" extrusionOk="0">
                  <a:moveTo>
                    <a:pt x="2452" y="1124"/>
                  </a:moveTo>
                  <a:cubicBezTo>
                    <a:pt x="3106" y="1124"/>
                    <a:pt x="3617" y="1492"/>
                    <a:pt x="3617" y="2146"/>
                  </a:cubicBezTo>
                  <a:lnTo>
                    <a:pt x="3617" y="3494"/>
                  </a:lnTo>
                  <a:cubicBezTo>
                    <a:pt x="3617" y="4271"/>
                    <a:pt x="3024" y="4557"/>
                    <a:pt x="2473" y="4557"/>
                  </a:cubicBezTo>
                  <a:cubicBezTo>
                    <a:pt x="1819" y="4557"/>
                    <a:pt x="1287" y="4169"/>
                    <a:pt x="1287" y="3515"/>
                  </a:cubicBezTo>
                  <a:lnTo>
                    <a:pt x="1287" y="2268"/>
                  </a:lnTo>
                  <a:cubicBezTo>
                    <a:pt x="1287" y="1471"/>
                    <a:pt x="1900" y="1124"/>
                    <a:pt x="2452" y="1124"/>
                  </a:cubicBezTo>
                  <a:close/>
                  <a:moveTo>
                    <a:pt x="2800" y="0"/>
                  </a:moveTo>
                  <a:cubicBezTo>
                    <a:pt x="2309" y="0"/>
                    <a:pt x="1696" y="225"/>
                    <a:pt x="1267" y="736"/>
                  </a:cubicBezTo>
                  <a:lnTo>
                    <a:pt x="1267" y="123"/>
                  </a:lnTo>
                  <a:lnTo>
                    <a:pt x="0" y="123"/>
                  </a:lnTo>
                  <a:lnTo>
                    <a:pt x="0" y="7540"/>
                  </a:lnTo>
                  <a:lnTo>
                    <a:pt x="1287" y="7540"/>
                  </a:lnTo>
                  <a:lnTo>
                    <a:pt x="1287" y="4965"/>
                  </a:lnTo>
                  <a:lnTo>
                    <a:pt x="1328" y="4965"/>
                  </a:lnTo>
                  <a:cubicBezTo>
                    <a:pt x="1594" y="5333"/>
                    <a:pt x="2084" y="5640"/>
                    <a:pt x="2697" y="5640"/>
                  </a:cubicBezTo>
                  <a:cubicBezTo>
                    <a:pt x="3903" y="5640"/>
                    <a:pt x="4925" y="4904"/>
                    <a:pt x="4925" y="3453"/>
                  </a:cubicBezTo>
                  <a:lnTo>
                    <a:pt x="4925" y="2146"/>
                  </a:lnTo>
                  <a:cubicBezTo>
                    <a:pt x="4925" y="756"/>
                    <a:pt x="3964" y="0"/>
                    <a:pt x="2800"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10" name="Google Shape;710;p6"/>
            <p:cNvSpPr/>
            <p:nvPr/>
          </p:nvSpPr>
          <p:spPr>
            <a:xfrm>
              <a:off x="6167575" y="2493250"/>
              <a:ext cx="117525" cy="137450"/>
            </a:xfrm>
            <a:custGeom>
              <a:avLst/>
              <a:gdLst/>
              <a:ahLst/>
              <a:cxnLst/>
              <a:rect l="l" t="t" r="r" b="b"/>
              <a:pathLst>
                <a:path w="4701" h="5498" extrusionOk="0">
                  <a:moveTo>
                    <a:pt x="0" y="1"/>
                  </a:moveTo>
                  <a:lnTo>
                    <a:pt x="0" y="3434"/>
                  </a:lnTo>
                  <a:cubicBezTo>
                    <a:pt x="0" y="4721"/>
                    <a:pt x="695" y="5497"/>
                    <a:pt x="1901" y="5497"/>
                  </a:cubicBezTo>
                  <a:cubicBezTo>
                    <a:pt x="2514" y="5497"/>
                    <a:pt x="3065" y="5252"/>
                    <a:pt x="3413" y="4721"/>
                  </a:cubicBezTo>
                  <a:lnTo>
                    <a:pt x="3454" y="4721"/>
                  </a:lnTo>
                  <a:lnTo>
                    <a:pt x="3454" y="5395"/>
                  </a:lnTo>
                  <a:lnTo>
                    <a:pt x="4700" y="5395"/>
                  </a:lnTo>
                  <a:lnTo>
                    <a:pt x="4700" y="1"/>
                  </a:lnTo>
                  <a:lnTo>
                    <a:pt x="3413" y="1"/>
                  </a:lnTo>
                  <a:lnTo>
                    <a:pt x="3413" y="3004"/>
                  </a:lnTo>
                  <a:cubicBezTo>
                    <a:pt x="3413" y="3924"/>
                    <a:pt x="3004" y="4373"/>
                    <a:pt x="2309" y="4373"/>
                  </a:cubicBezTo>
                  <a:cubicBezTo>
                    <a:pt x="1655" y="4373"/>
                    <a:pt x="1288" y="3944"/>
                    <a:pt x="1288" y="3127"/>
                  </a:cubicBezTo>
                  <a:lnTo>
                    <a:pt x="1288" y="1"/>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11" name="Google Shape;711;p6"/>
            <p:cNvSpPr/>
            <p:nvPr/>
          </p:nvSpPr>
          <p:spPr>
            <a:xfrm>
              <a:off x="6318275" y="2440125"/>
              <a:ext cx="122625" cy="191075"/>
            </a:xfrm>
            <a:custGeom>
              <a:avLst/>
              <a:gdLst/>
              <a:ahLst/>
              <a:cxnLst/>
              <a:rect l="l" t="t" r="r" b="b"/>
              <a:pathLst>
                <a:path w="4905" h="7643" extrusionOk="0">
                  <a:moveTo>
                    <a:pt x="2432" y="3127"/>
                  </a:moveTo>
                  <a:cubicBezTo>
                    <a:pt x="3106" y="3127"/>
                    <a:pt x="3597" y="3495"/>
                    <a:pt x="3597" y="4149"/>
                  </a:cubicBezTo>
                  <a:lnTo>
                    <a:pt x="3597" y="5497"/>
                  </a:lnTo>
                  <a:cubicBezTo>
                    <a:pt x="3597" y="6274"/>
                    <a:pt x="3004" y="6560"/>
                    <a:pt x="2473" y="6560"/>
                  </a:cubicBezTo>
                  <a:cubicBezTo>
                    <a:pt x="1798" y="6560"/>
                    <a:pt x="1288" y="6172"/>
                    <a:pt x="1288" y="5518"/>
                  </a:cubicBezTo>
                  <a:lnTo>
                    <a:pt x="1288" y="4271"/>
                  </a:lnTo>
                  <a:cubicBezTo>
                    <a:pt x="1288" y="3495"/>
                    <a:pt x="1901" y="3127"/>
                    <a:pt x="2432" y="3127"/>
                  </a:cubicBezTo>
                  <a:close/>
                  <a:moveTo>
                    <a:pt x="0" y="1"/>
                  </a:moveTo>
                  <a:lnTo>
                    <a:pt x="0" y="7520"/>
                  </a:lnTo>
                  <a:lnTo>
                    <a:pt x="1226" y="7520"/>
                  </a:lnTo>
                  <a:lnTo>
                    <a:pt x="1226" y="6989"/>
                  </a:lnTo>
                  <a:lnTo>
                    <a:pt x="1267" y="6989"/>
                  </a:lnTo>
                  <a:cubicBezTo>
                    <a:pt x="1533" y="7336"/>
                    <a:pt x="2023" y="7643"/>
                    <a:pt x="2636" y="7643"/>
                  </a:cubicBezTo>
                  <a:cubicBezTo>
                    <a:pt x="3842" y="7643"/>
                    <a:pt x="4904" y="6907"/>
                    <a:pt x="4904" y="5456"/>
                  </a:cubicBezTo>
                  <a:lnTo>
                    <a:pt x="4904" y="4149"/>
                  </a:lnTo>
                  <a:cubicBezTo>
                    <a:pt x="4904" y="2759"/>
                    <a:pt x="3964" y="2023"/>
                    <a:pt x="2779" y="2023"/>
                  </a:cubicBezTo>
                  <a:cubicBezTo>
                    <a:pt x="2289" y="2023"/>
                    <a:pt x="1696" y="2207"/>
                    <a:pt x="1288" y="2739"/>
                  </a:cubicBezTo>
                  <a:lnTo>
                    <a:pt x="1288" y="1"/>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12" name="Google Shape;712;p6"/>
            <p:cNvSpPr/>
            <p:nvPr/>
          </p:nvSpPr>
          <p:spPr>
            <a:xfrm>
              <a:off x="6469475" y="2440125"/>
              <a:ext cx="58775" cy="189550"/>
            </a:xfrm>
            <a:custGeom>
              <a:avLst/>
              <a:gdLst/>
              <a:ahLst/>
              <a:cxnLst/>
              <a:rect l="l" t="t" r="r" b="b"/>
              <a:pathLst>
                <a:path w="2351" h="7582" extrusionOk="0">
                  <a:moveTo>
                    <a:pt x="1" y="1"/>
                  </a:moveTo>
                  <a:lnTo>
                    <a:pt x="1" y="6069"/>
                  </a:lnTo>
                  <a:cubicBezTo>
                    <a:pt x="1" y="6560"/>
                    <a:pt x="42" y="7581"/>
                    <a:pt x="1309" y="7581"/>
                  </a:cubicBezTo>
                  <a:cubicBezTo>
                    <a:pt x="1656" y="7581"/>
                    <a:pt x="2065" y="7520"/>
                    <a:pt x="2351" y="7438"/>
                  </a:cubicBezTo>
                  <a:lnTo>
                    <a:pt x="2351" y="6458"/>
                  </a:lnTo>
                  <a:cubicBezTo>
                    <a:pt x="2105" y="6478"/>
                    <a:pt x="1983" y="6498"/>
                    <a:pt x="1758" y="6498"/>
                  </a:cubicBezTo>
                  <a:cubicBezTo>
                    <a:pt x="1411" y="6498"/>
                    <a:pt x="1288" y="6315"/>
                    <a:pt x="1288" y="6069"/>
                  </a:cubicBezTo>
                  <a:lnTo>
                    <a:pt x="1288" y="1"/>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13" name="Google Shape;713;p6"/>
            <p:cNvSpPr/>
            <p:nvPr/>
          </p:nvSpPr>
          <p:spPr>
            <a:xfrm>
              <a:off x="6550700" y="2438600"/>
              <a:ext cx="32225" cy="189550"/>
            </a:xfrm>
            <a:custGeom>
              <a:avLst/>
              <a:gdLst/>
              <a:ahLst/>
              <a:cxnLst/>
              <a:rect l="l" t="t" r="r" b="b"/>
              <a:pathLst>
                <a:path w="1289" h="7582" extrusionOk="0">
                  <a:moveTo>
                    <a:pt x="1" y="0"/>
                  </a:moveTo>
                  <a:lnTo>
                    <a:pt x="1" y="1369"/>
                  </a:lnTo>
                  <a:lnTo>
                    <a:pt x="1288" y="1369"/>
                  </a:lnTo>
                  <a:lnTo>
                    <a:pt x="1288" y="0"/>
                  </a:lnTo>
                  <a:close/>
                  <a:moveTo>
                    <a:pt x="1" y="2187"/>
                  </a:moveTo>
                  <a:lnTo>
                    <a:pt x="1" y="7581"/>
                  </a:lnTo>
                  <a:lnTo>
                    <a:pt x="1288" y="7581"/>
                  </a:lnTo>
                  <a:lnTo>
                    <a:pt x="1288" y="2187"/>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14" name="Google Shape;714;p6"/>
            <p:cNvSpPr/>
            <p:nvPr/>
          </p:nvSpPr>
          <p:spPr>
            <a:xfrm>
              <a:off x="6611500" y="2490700"/>
              <a:ext cx="122625" cy="188025"/>
            </a:xfrm>
            <a:custGeom>
              <a:avLst/>
              <a:gdLst/>
              <a:ahLst/>
              <a:cxnLst/>
              <a:rect l="l" t="t" r="r" b="b"/>
              <a:pathLst>
                <a:path w="4905" h="7521" extrusionOk="0">
                  <a:moveTo>
                    <a:pt x="2432" y="1083"/>
                  </a:moveTo>
                  <a:cubicBezTo>
                    <a:pt x="3086" y="1083"/>
                    <a:pt x="3617" y="1472"/>
                    <a:pt x="3617" y="2126"/>
                  </a:cubicBezTo>
                  <a:lnTo>
                    <a:pt x="3617" y="3454"/>
                  </a:lnTo>
                  <a:cubicBezTo>
                    <a:pt x="3617" y="4230"/>
                    <a:pt x="3004" y="4516"/>
                    <a:pt x="2473" y="4516"/>
                  </a:cubicBezTo>
                  <a:cubicBezTo>
                    <a:pt x="1799" y="4516"/>
                    <a:pt x="1308" y="4128"/>
                    <a:pt x="1308" y="3474"/>
                  </a:cubicBezTo>
                  <a:lnTo>
                    <a:pt x="1308" y="2146"/>
                  </a:lnTo>
                  <a:cubicBezTo>
                    <a:pt x="1308" y="1370"/>
                    <a:pt x="1880" y="1083"/>
                    <a:pt x="2432" y="1083"/>
                  </a:cubicBezTo>
                  <a:close/>
                  <a:moveTo>
                    <a:pt x="2207" y="0"/>
                  </a:moveTo>
                  <a:cubicBezTo>
                    <a:pt x="1022" y="0"/>
                    <a:pt x="0" y="716"/>
                    <a:pt x="0" y="2187"/>
                  </a:cubicBezTo>
                  <a:lnTo>
                    <a:pt x="0" y="3495"/>
                  </a:lnTo>
                  <a:cubicBezTo>
                    <a:pt x="0" y="4864"/>
                    <a:pt x="940" y="5620"/>
                    <a:pt x="2126" y="5620"/>
                  </a:cubicBezTo>
                  <a:cubicBezTo>
                    <a:pt x="2596" y="5620"/>
                    <a:pt x="3331" y="5313"/>
                    <a:pt x="3638" y="4884"/>
                  </a:cubicBezTo>
                  <a:lnTo>
                    <a:pt x="3638" y="7520"/>
                  </a:lnTo>
                  <a:lnTo>
                    <a:pt x="4905" y="7520"/>
                  </a:lnTo>
                  <a:lnTo>
                    <a:pt x="4905" y="82"/>
                  </a:lnTo>
                  <a:lnTo>
                    <a:pt x="3617" y="82"/>
                  </a:lnTo>
                  <a:lnTo>
                    <a:pt x="3617" y="654"/>
                  </a:lnTo>
                  <a:lnTo>
                    <a:pt x="3576" y="654"/>
                  </a:lnTo>
                  <a:cubicBezTo>
                    <a:pt x="3311" y="307"/>
                    <a:pt x="2820" y="0"/>
                    <a:pt x="2207"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15" name="Google Shape;715;p6"/>
            <p:cNvSpPr/>
            <p:nvPr/>
          </p:nvSpPr>
          <p:spPr>
            <a:xfrm>
              <a:off x="6767300" y="2493250"/>
              <a:ext cx="117025" cy="137450"/>
            </a:xfrm>
            <a:custGeom>
              <a:avLst/>
              <a:gdLst/>
              <a:ahLst/>
              <a:cxnLst/>
              <a:rect l="l" t="t" r="r" b="b"/>
              <a:pathLst>
                <a:path w="4681" h="5498" extrusionOk="0">
                  <a:moveTo>
                    <a:pt x="1" y="1"/>
                  </a:moveTo>
                  <a:lnTo>
                    <a:pt x="1" y="3434"/>
                  </a:lnTo>
                  <a:cubicBezTo>
                    <a:pt x="1" y="4721"/>
                    <a:pt x="675" y="5497"/>
                    <a:pt x="1901" y="5497"/>
                  </a:cubicBezTo>
                  <a:cubicBezTo>
                    <a:pt x="2494" y="5497"/>
                    <a:pt x="3046" y="5252"/>
                    <a:pt x="3413" y="4721"/>
                  </a:cubicBezTo>
                  <a:lnTo>
                    <a:pt x="3434" y="4721"/>
                  </a:lnTo>
                  <a:lnTo>
                    <a:pt x="3434" y="5395"/>
                  </a:lnTo>
                  <a:lnTo>
                    <a:pt x="4680" y="5395"/>
                  </a:lnTo>
                  <a:lnTo>
                    <a:pt x="4680" y="1"/>
                  </a:lnTo>
                  <a:lnTo>
                    <a:pt x="3393" y="1"/>
                  </a:lnTo>
                  <a:lnTo>
                    <a:pt x="3393" y="3004"/>
                  </a:lnTo>
                  <a:cubicBezTo>
                    <a:pt x="3393" y="3924"/>
                    <a:pt x="3005" y="4373"/>
                    <a:pt x="2289" y="4373"/>
                  </a:cubicBezTo>
                  <a:cubicBezTo>
                    <a:pt x="1636" y="4373"/>
                    <a:pt x="1288" y="3944"/>
                    <a:pt x="1288" y="3127"/>
                  </a:cubicBezTo>
                  <a:lnTo>
                    <a:pt x="1288" y="1"/>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16" name="Google Shape;716;p6"/>
            <p:cNvSpPr/>
            <p:nvPr/>
          </p:nvSpPr>
          <p:spPr>
            <a:xfrm>
              <a:off x="6911375" y="2490700"/>
              <a:ext cx="120075" cy="140500"/>
            </a:xfrm>
            <a:custGeom>
              <a:avLst/>
              <a:gdLst/>
              <a:ahLst/>
              <a:cxnLst/>
              <a:rect l="l" t="t" r="r" b="b"/>
              <a:pathLst>
                <a:path w="4803" h="5620" extrusionOk="0">
                  <a:moveTo>
                    <a:pt x="2473" y="1083"/>
                  </a:moveTo>
                  <a:cubicBezTo>
                    <a:pt x="3004" y="1083"/>
                    <a:pt x="3515" y="1390"/>
                    <a:pt x="3515" y="2126"/>
                  </a:cubicBezTo>
                  <a:lnTo>
                    <a:pt x="3515" y="2269"/>
                  </a:lnTo>
                  <a:lnTo>
                    <a:pt x="1349" y="2269"/>
                  </a:lnTo>
                  <a:lnTo>
                    <a:pt x="1349" y="2187"/>
                  </a:lnTo>
                  <a:cubicBezTo>
                    <a:pt x="1349" y="1390"/>
                    <a:pt x="1921" y="1083"/>
                    <a:pt x="2473" y="1083"/>
                  </a:cubicBezTo>
                  <a:close/>
                  <a:moveTo>
                    <a:pt x="2473" y="0"/>
                  </a:moveTo>
                  <a:cubicBezTo>
                    <a:pt x="1145" y="0"/>
                    <a:pt x="0" y="838"/>
                    <a:pt x="0" y="2371"/>
                  </a:cubicBezTo>
                  <a:lnTo>
                    <a:pt x="0" y="3413"/>
                  </a:lnTo>
                  <a:cubicBezTo>
                    <a:pt x="0" y="4884"/>
                    <a:pt x="1185" y="5620"/>
                    <a:pt x="2514" y="5620"/>
                  </a:cubicBezTo>
                  <a:cubicBezTo>
                    <a:pt x="3474" y="5620"/>
                    <a:pt x="4332" y="5252"/>
                    <a:pt x="4741" y="4414"/>
                  </a:cubicBezTo>
                  <a:lnTo>
                    <a:pt x="3760" y="3842"/>
                  </a:lnTo>
                  <a:cubicBezTo>
                    <a:pt x="3474" y="4271"/>
                    <a:pt x="3024" y="4537"/>
                    <a:pt x="2575" y="4537"/>
                  </a:cubicBezTo>
                  <a:cubicBezTo>
                    <a:pt x="1901" y="4537"/>
                    <a:pt x="1349" y="4149"/>
                    <a:pt x="1349" y="3454"/>
                  </a:cubicBezTo>
                  <a:lnTo>
                    <a:pt x="1349" y="3168"/>
                  </a:lnTo>
                  <a:lnTo>
                    <a:pt x="4802" y="3168"/>
                  </a:lnTo>
                  <a:lnTo>
                    <a:pt x="4802" y="2126"/>
                  </a:lnTo>
                  <a:cubicBezTo>
                    <a:pt x="4802" y="695"/>
                    <a:pt x="3658" y="0"/>
                    <a:pt x="2473"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17" name="Google Shape;717;p6"/>
            <p:cNvSpPr/>
            <p:nvPr/>
          </p:nvSpPr>
          <p:spPr>
            <a:xfrm>
              <a:off x="5706775" y="2756350"/>
              <a:ext cx="147675" cy="188000"/>
            </a:xfrm>
            <a:custGeom>
              <a:avLst/>
              <a:gdLst/>
              <a:ahLst/>
              <a:cxnLst/>
              <a:rect l="l" t="t" r="r" b="b"/>
              <a:pathLst>
                <a:path w="5907" h="7520" extrusionOk="0">
                  <a:moveTo>
                    <a:pt x="2841" y="1226"/>
                  </a:moveTo>
                  <a:cubicBezTo>
                    <a:pt x="3720" y="1226"/>
                    <a:pt x="4496" y="1757"/>
                    <a:pt x="4496" y="2656"/>
                  </a:cubicBezTo>
                  <a:lnTo>
                    <a:pt x="4496" y="4822"/>
                  </a:lnTo>
                  <a:cubicBezTo>
                    <a:pt x="4496" y="5905"/>
                    <a:pt x="3618" y="6273"/>
                    <a:pt x="2902" y="6273"/>
                  </a:cubicBezTo>
                  <a:lnTo>
                    <a:pt x="1411" y="6273"/>
                  </a:lnTo>
                  <a:lnTo>
                    <a:pt x="1411" y="1226"/>
                  </a:lnTo>
                  <a:close/>
                  <a:moveTo>
                    <a:pt x="1" y="0"/>
                  </a:moveTo>
                  <a:lnTo>
                    <a:pt x="1" y="7520"/>
                  </a:lnTo>
                  <a:lnTo>
                    <a:pt x="2943" y="7520"/>
                  </a:lnTo>
                  <a:cubicBezTo>
                    <a:pt x="4435" y="7520"/>
                    <a:pt x="5906" y="6519"/>
                    <a:pt x="5906" y="4741"/>
                  </a:cubicBezTo>
                  <a:lnTo>
                    <a:pt x="5906" y="2738"/>
                  </a:lnTo>
                  <a:cubicBezTo>
                    <a:pt x="5906" y="1063"/>
                    <a:pt x="4578" y="0"/>
                    <a:pt x="2943"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18" name="Google Shape;718;p6"/>
            <p:cNvSpPr/>
            <p:nvPr/>
          </p:nvSpPr>
          <p:spPr>
            <a:xfrm>
              <a:off x="5879450" y="2742025"/>
              <a:ext cx="120075" cy="205400"/>
            </a:xfrm>
            <a:custGeom>
              <a:avLst/>
              <a:gdLst/>
              <a:ahLst/>
              <a:cxnLst/>
              <a:rect l="l" t="t" r="r" b="b"/>
              <a:pathLst>
                <a:path w="4803" h="8216" extrusionOk="0">
                  <a:moveTo>
                    <a:pt x="2820" y="1"/>
                  </a:moveTo>
                  <a:lnTo>
                    <a:pt x="1942" y="1840"/>
                  </a:lnTo>
                  <a:lnTo>
                    <a:pt x="2943" y="1840"/>
                  </a:lnTo>
                  <a:lnTo>
                    <a:pt x="4292" y="1"/>
                  </a:lnTo>
                  <a:close/>
                  <a:moveTo>
                    <a:pt x="2473" y="3679"/>
                  </a:moveTo>
                  <a:cubicBezTo>
                    <a:pt x="3004" y="3679"/>
                    <a:pt x="3515" y="3986"/>
                    <a:pt x="3515" y="4721"/>
                  </a:cubicBezTo>
                  <a:lnTo>
                    <a:pt x="3515" y="4864"/>
                  </a:lnTo>
                  <a:lnTo>
                    <a:pt x="1349" y="4864"/>
                  </a:lnTo>
                  <a:lnTo>
                    <a:pt x="1349" y="4782"/>
                  </a:lnTo>
                  <a:cubicBezTo>
                    <a:pt x="1349" y="3986"/>
                    <a:pt x="1942" y="3679"/>
                    <a:pt x="2473" y="3679"/>
                  </a:cubicBezTo>
                  <a:close/>
                  <a:moveTo>
                    <a:pt x="2473" y="2596"/>
                  </a:moveTo>
                  <a:cubicBezTo>
                    <a:pt x="1145" y="2596"/>
                    <a:pt x="0" y="3434"/>
                    <a:pt x="0" y="4966"/>
                  </a:cubicBezTo>
                  <a:lnTo>
                    <a:pt x="0" y="6009"/>
                  </a:lnTo>
                  <a:cubicBezTo>
                    <a:pt x="0" y="7480"/>
                    <a:pt x="1186" y="8215"/>
                    <a:pt x="2534" y="8215"/>
                  </a:cubicBezTo>
                  <a:cubicBezTo>
                    <a:pt x="3474" y="8215"/>
                    <a:pt x="4332" y="7848"/>
                    <a:pt x="4741" y="7010"/>
                  </a:cubicBezTo>
                  <a:lnTo>
                    <a:pt x="3760" y="6438"/>
                  </a:lnTo>
                  <a:cubicBezTo>
                    <a:pt x="3474" y="6846"/>
                    <a:pt x="3025" y="7132"/>
                    <a:pt x="2596" y="7132"/>
                  </a:cubicBezTo>
                  <a:cubicBezTo>
                    <a:pt x="1901" y="7132"/>
                    <a:pt x="1349" y="6744"/>
                    <a:pt x="1349" y="6049"/>
                  </a:cubicBezTo>
                  <a:lnTo>
                    <a:pt x="1349" y="5763"/>
                  </a:lnTo>
                  <a:lnTo>
                    <a:pt x="4802" y="5763"/>
                  </a:lnTo>
                  <a:lnTo>
                    <a:pt x="4802" y="4721"/>
                  </a:lnTo>
                  <a:cubicBezTo>
                    <a:pt x="4802" y="3291"/>
                    <a:pt x="3658" y="2596"/>
                    <a:pt x="2473" y="2596"/>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19" name="Google Shape;719;p6"/>
            <p:cNvSpPr/>
            <p:nvPr/>
          </p:nvSpPr>
          <p:spPr>
            <a:xfrm>
              <a:off x="6028625" y="2806925"/>
              <a:ext cx="197200" cy="137425"/>
            </a:xfrm>
            <a:custGeom>
              <a:avLst/>
              <a:gdLst/>
              <a:ahLst/>
              <a:cxnLst/>
              <a:rect l="l" t="t" r="r" b="b"/>
              <a:pathLst>
                <a:path w="7888" h="5497" extrusionOk="0">
                  <a:moveTo>
                    <a:pt x="2779" y="0"/>
                  </a:moveTo>
                  <a:cubicBezTo>
                    <a:pt x="2146" y="0"/>
                    <a:pt x="1614" y="266"/>
                    <a:pt x="1247" y="756"/>
                  </a:cubicBezTo>
                  <a:lnTo>
                    <a:pt x="1226" y="756"/>
                  </a:lnTo>
                  <a:lnTo>
                    <a:pt x="1226" y="102"/>
                  </a:lnTo>
                  <a:lnTo>
                    <a:pt x="0" y="102"/>
                  </a:lnTo>
                  <a:lnTo>
                    <a:pt x="0" y="5497"/>
                  </a:lnTo>
                  <a:lnTo>
                    <a:pt x="1288" y="5497"/>
                  </a:lnTo>
                  <a:lnTo>
                    <a:pt x="1288" y="2330"/>
                  </a:lnTo>
                  <a:cubicBezTo>
                    <a:pt x="1288" y="1430"/>
                    <a:pt x="1860" y="1124"/>
                    <a:pt x="2330" y="1124"/>
                  </a:cubicBezTo>
                  <a:cubicBezTo>
                    <a:pt x="3106" y="1124"/>
                    <a:pt x="3310" y="1696"/>
                    <a:pt x="3310" y="2370"/>
                  </a:cubicBezTo>
                  <a:lnTo>
                    <a:pt x="3310" y="5497"/>
                  </a:lnTo>
                  <a:lnTo>
                    <a:pt x="4577" y="5497"/>
                  </a:lnTo>
                  <a:lnTo>
                    <a:pt x="4577" y="2391"/>
                  </a:lnTo>
                  <a:cubicBezTo>
                    <a:pt x="4577" y="1676"/>
                    <a:pt x="4884" y="1124"/>
                    <a:pt x="5620" y="1124"/>
                  </a:cubicBezTo>
                  <a:cubicBezTo>
                    <a:pt x="6355" y="1124"/>
                    <a:pt x="6600" y="1635"/>
                    <a:pt x="6600" y="2350"/>
                  </a:cubicBezTo>
                  <a:lnTo>
                    <a:pt x="6600" y="5497"/>
                  </a:lnTo>
                  <a:lnTo>
                    <a:pt x="7888" y="5497"/>
                  </a:lnTo>
                  <a:lnTo>
                    <a:pt x="7888" y="1900"/>
                  </a:lnTo>
                  <a:cubicBezTo>
                    <a:pt x="7888" y="572"/>
                    <a:pt x="6989" y="0"/>
                    <a:pt x="5987" y="0"/>
                  </a:cubicBezTo>
                  <a:cubicBezTo>
                    <a:pt x="5252" y="0"/>
                    <a:pt x="4720" y="307"/>
                    <a:pt x="4332" y="797"/>
                  </a:cubicBezTo>
                  <a:lnTo>
                    <a:pt x="4312" y="797"/>
                  </a:lnTo>
                  <a:cubicBezTo>
                    <a:pt x="3985" y="286"/>
                    <a:pt x="3494" y="0"/>
                    <a:pt x="2779"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20" name="Google Shape;720;p6"/>
            <p:cNvSpPr/>
            <p:nvPr/>
          </p:nvSpPr>
          <p:spPr>
            <a:xfrm>
              <a:off x="6253900" y="2806925"/>
              <a:ext cx="122625" cy="140500"/>
            </a:xfrm>
            <a:custGeom>
              <a:avLst/>
              <a:gdLst/>
              <a:ahLst/>
              <a:cxnLst/>
              <a:rect l="l" t="t" r="r" b="b"/>
              <a:pathLst>
                <a:path w="4905" h="5620" extrusionOk="0">
                  <a:moveTo>
                    <a:pt x="2432" y="1103"/>
                  </a:moveTo>
                  <a:cubicBezTo>
                    <a:pt x="3107" y="1103"/>
                    <a:pt x="3597" y="1471"/>
                    <a:pt x="3597" y="2125"/>
                  </a:cubicBezTo>
                  <a:lnTo>
                    <a:pt x="3597" y="3474"/>
                  </a:lnTo>
                  <a:cubicBezTo>
                    <a:pt x="3597" y="4250"/>
                    <a:pt x="3025" y="4536"/>
                    <a:pt x="2473" y="4536"/>
                  </a:cubicBezTo>
                  <a:cubicBezTo>
                    <a:pt x="1819" y="4536"/>
                    <a:pt x="1308" y="4148"/>
                    <a:pt x="1308" y="3494"/>
                  </a:cubicBezTo>
                  <a:lnTo>
                    <a:pt x="1308" y="2166"/>
                  </a:lnTo>
                  <a:cubicBezTo>
                    <a:pt x="1308" y="1390"/>
                    <a:pt x="1901" y="1103"/>
                    <a:pt x="2432" y="1103"/>
                  </a:cubicBezTo>
                  <a:close/>
                  <a:moveTo>
                    <a:pt x="2432" y="0"/>
                  </a:moveTo>
                  <a:cubicBezTo>
                    <a:pt x="1247" y="0"/>
                    <a:pt x="1" y="797"/>
                    <a:pt x="1" y="2268"/>
                  </a:cubicBezTo>
                  <a:lnTo>
                    <a:pt x="1" y="3494"/>
                  </a:lnTo>
                  <a:cubicBezTo>
                    <a:pt x="1" y="4884"/>
                    <a:pt x="1165" y="5619"/>
                    <a:pt x="2473" y="5619"/>
                  </a:cubicBezTo>
                  <a:cubicBezTo>
                    <a:pt x="3679" y="5619"/>
                    <a:pt x="4905" y="4822"/>
                    <a:pt x="4905" y="3351"/>
                  </a:cubicBezTo>
                  <a:lnTo>
                    <a:pt x="4905" y="2248"/>
                  </a:lnTo>
                  <a:cubicBezTo>
                    <a:pt x="4905" y="858"/>
                    <a:pt x="3740" y="0"/>
                    <a:pt x="2432"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21" name="Google Shape;721;p6"/>
            <p:cNvSpPr/>
            <p:nvPr/>
          </p:nvSpPr>
          <p:spPr>
            <a:xfrm>
              <a:off x="6398975" y="2806925"/>
              <a:ext cx="121100" cy="140500"/>
            </a:xfrm>
            <a:custGeom>
              <a:avLst/>
              <a:gdLst/>
              <a:ahLst/>
              <a:cxnLst/>
              <a:rect l="l" t="t" r="r" b="b"/>
              <a:pathLst>
                <a:path w="4844" h="5620" extrusionOk="0">
                  <a:moveTo>
                    <a:pt x="2473" y="0"/>
                  </a:moveTo>
                  <a:cubicBezTo>
                    <a:pt x="1145" y="0"/>
                    <a:pt x="1" y="838"/>
                    <a:pt x="1" y="2370"/>
                  </a:cubicBezTo>
                  <a:lnTo>
                    <a:pt x="1" y="3413"/>
                  </a:lnTo>
                  <a:cubicBezTo>
                    <a:pt x="1" y="4843"/>
                    <a:pt x="1186" y="5619"/>
                    <a:pt x="2514" y="5619"/>
                  </a:cubicBezTo>
                  <a:cubicBezTo>
                    <a:pt x="3679" y="5619"/>
                    <a:pt x="4823" y="4945"/>
                    <a:pt x="4823" y="3515"/>
                  </a:cubicBezTo>
                  <a:lnTo>
                    <a:pt x="4823" y="3453"/>
                  </a:lnTo>
                  <a:lnTo>
                    <a:pt x="3577" y="3453"/>
                  </a:lnTo>
                  <a:lnTo>
                    <a:pt x="3577" y="3515"/>
                  </a:lnTo>
                  <a:cubicBezTo>
                    <a:pt x="3577" y="4250"/>
                    <a:pt x="3046" y="4536"/>
                    <a:pt x="2514" y="4536"/>
                  </a:cubicBezTo>
                  <a:cubicBezTo>
                    <a:pt x="1840" y="4536"/>
                    <a:pt x="1329" y="4148"/>
                    <a:pt x="1329" y="3453"/>
                  </a:cubicBezTo>
                  <a:lnTo>
                    <a:pt x="1329" y="2186"/>
                  </a:lnTo>
                  <a:cubicBezTo>
                    <a:pt x="1329" y="1390"/>
                    <a:pt x="1922" y="1083"/>
                    <a:pt x="2473" y="1083"/>
                  </a:cubicBezTo>
                  <a:cubicBezTo>
                    <a:pt x="3005" y="1083"/>
                    <a:pt x="3577" y="1390"/>
                    <a:pt x="3577" y="2125"/>
                  </a:cubicBezTo>
                  <a:lnTo>
                    <a:pt x="3577" y="2227"/>
                  </a:lnTo>
                  <a:lnTo>
                    <a:pt x="4844" y="2227"/>
                  </a:lnTo>
                  <a:lnTo>
                    <a:pt x="4844" y="2125"/>
                  </a:lnTo>
                  <a:cubicBezTo>
                    <a:pt x="4844" y="695"/>
                    <a:pt x="3638" y="0"/>
                    <a:pt x="2473"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22" name="Google Shape;722;p6"/>
            <p:cNvSpPr/>
            <p:nvPr/>
          </p:nvSpPr>
          <p:spPr>
            <a:xfrm>
              <a:off x="6542025" y="2806925"/>
              <a:ext cx="86875" cy="137425"/>
            </a:xfrm>
            <a:custGeom>
              <a:avLst/>
              <a:gdLst/>
              <a:ahLst/>
              <a:cxnLst/>
              <a:rect l="l" t="t" r="r" b="b"/>
              <a:pathLst>
                <a:path w="3475" h="5497" extrusionOk="0">
                  <a:moveTo>
                    <a:pt x="3045" y="0"/>
                  </a:moveTo>
                  <a:cubicBezTo>
                    <a:pt x="2391" y="0"/>
                    <a:pt x="1594" y="429"/>
                    <a:pt x="1288" y="1001"/>
                  </a:cubicBezTo>
                  <a:lnTo>
                    <a:pt x="1267" y="1001"/>
                  </a:lnTo>
                  <a:lnTo>
                    <a:pt x="1267" y="102"/>
                  </a:lnTo>
                  <a:lnTo>
                    <a:pt x="0" y="102"/>
                  </a:lnTo>
                  <a:lnTo>
                    <a:pt x="0" y="5497"/>
                  </a:lnTo>
                  <a:lnTo>
                    <a:pt x="1288" y="5497"/>
                  </a:lnTo>
                  <a:lnTo>
                    <a:pt x="1288" y="2738"/>
                  </a:lnTo>
                  <a:cubicBezTo>
                    <a:pt x="1288" y="1737"/>
                    <a:pt x="2023" y="1165"/>
                    <a:pt x="2984" y="1165"/>
                  </a:cubicBezTo>
                  <a:cubicBezTo>
                    <a:pt x="3168" y="1165"/>
                    <a:pt x="3311" y="1165"/>
                    <a:pt x="3474" y="1206"/>
                  </a:cubicBezTo>
                  <a:lnTo>
                    <a:pt x="3474" y="20"/>
                  </a:lnTo>
                  <a:cubicBezTo>
                    <a:pt x="3331" y="0"/>
                    <a:pt x="3188" y="0"/>
                    <a:pt x="3045"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23" name="Google Shape;723;p6"/>
            <p:cNvSpPr/>
            <p:nvPr/>
          </p:nvSpPr>
          <p:spPr>
            <a:xfrm>
              <a:off x="6640625" y="2806400"/>
              <a:ext cx="120575" cy="140500"/>
            </a:xfrm>
            <a:custGeom>
              <a:avLst/>
              <a:gdLst/>
              <a:ahLst/>
              <a:cxnLst/>
              <a:rect l="l" t="t" r="r" b="b"/>
              <a:pathLst>
                <a:path w="4823" h="5620" extrusionOk="0">
                  <a:moveTo>
                    <a:pt x="3433" y="3250"/>
                  </a:moveTo>
                  <a:lnTo>
                    <a:pt x="3433" y="3515"/>
                  </a:lnTo>
                  <a:cubicBezTo>
                    <a:pt x="3433" y="4108"/>
                    <a:pt x="3270" y="4598"/>
                    <a:pt x="2227" y="4598"/>
                  </a:cubicBezTo>
                  <a:cubicBezTo>
                    <a:pt x="1635" y="4598"/>
                    <a:pt x="1267" y="4373"/>
                    <a:pt x="1267" y="3924"/>
                  </a:cubicBezTo>
                  <a:cubicBezTo>
                    <a:pt x="1267" y="3454"/>
                    <a:pt x="1614" y="3250"/>
                    <a:pt x="2166" y="3250"/>
                  </a:cubicBezTo>
                  <a:close/>
                  <a:moveTo>
                    <a:pt x="2411" y="1"/>
                  </a:moveTo>
                  <a:cubicBezTo>
                    <a:pt x="1390" y="1"/>
                    <a:pt x="266" y="409"/>
                    <a:pt x="266" y="1594"/>
                  </a:cubicBezTo>
                  <a:lnTo>
                    <a:pt x="266" y="1737"/>
                  </a:lnTo>
                  <a:lnTo>
                    <a:pt x="1431" y="1737"/>
                  </a:lnTo>
                  <a:lnTo>
                    <a:pt x="1431" y="1554"/>
                  </a:lnTo>
                  <a:cubicBezTo>
                    <a:pt x="1431" y="1206"/>
                    <a:pt x="1839" y="1022"/>
                    <a:pt x="2391" y="1022"/>
                  </a:cubicBezTo>
                  <a:cubicBezTo>
                    <a:pt x="3045" y="1022"/>
                    <a:pt x="3433" y="1247"/>
                    <a:pt x="3433" y="1819"/>
                  </a:cubicBezTo>
                  <a:lnTo>
                    <a:pt x="3433" y="2330"/>
                  </a:lnTo>
                  <a:lnTo>
                    <a:pt x="2003" y="2330"/>
                  </a:lnTo>
                  <a:cubicBezTo>
                    <a:pt x="961" y="2330"/>
                    <a:pt x="0" y="2943"/>
                    <a:pt x="0" y="3985"/>
                  </a:cubicBezTo>
                  <a:cubicBezTo>
                    <a:pt x="0" y="5007"/>
                    <a:pt x="756" y="5620"/>
                    <a:pt x="1880" y="5620"/>
                  </a:cubicBezTo>
                  <a:cubicBezTo>
                    <a:pt x="2575" y="5620"/>
                    <a:pt x="2984" y="5518"/>
                    <a:pt x="3474" y="5007"/>
                  </a:cubicBezTo>
                  <a:lnTo>
                    <a:pt x="3494" y="5007"/>
                  </a:lnTo>
                  <a:cubicBezTo>
                    <a:pt x="3494" y="5109"/>
                    <a:pt x="3515" y="5436"/>
                    <a:pt x="3535" y="5518"/>
                  </a:cubicBezTo>
                  <a:lnTo>
                    <a:pt x="4823" y="5518"/>
                  </a:lnTo>
                  <a:cubicBezTo>
                    <a:pt x="4741" y="5395"/>
                    <a:pt x="4720" y="4598"/>
                    <a:pt x="4720" y="4353"/>
                  </a:cubicBezTo>
                  <a:lnTo>
                    <a:pt x="4720" y="1737"/>
                  </a:lnTo>
                  <a:cubicBezTo>
                    <a:pt x="4720" y="409"/>
                    <a:pt x="3617" y="1"/>
                    <a:pt x="2411"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24" name="Google Shape;724;p6"/>
            <p:cNvSpPr/>
            <p:nvPr/>
          </p:nvSpPr>
          <p:spPr>
            <a:xfrm>
              <a:off x="6778550" y="2768600"/>
              <a:ext cx="79200" cy="177800"/>
            </a:xfrm>
            <a:custGeom>
              <a:avLst/>
              <a:gdLst/>
              <a:ahLst/>
              <a:cxnLst/>
              <a:rect l="l" t="t" r="r" b="b"/>
              <a:pathLst>
                <a:path w="3168" h="7112" extrusionOk="0">
                  <a:moveTo>
                    <a:pt x="716" y="1"/>
                  </a:moveTo>
                  <a:lnTo>
                    <a:pt x="716" y="1635"/>
                  </a:lnTo>
                  <a:lnTo>
                    <a:pt x="0" y="1635"/>
                  </a:lnTo>
                  <a:lnTo>
                    <a:pt x="0" y="2657"/>
                  </a:lnTo>
                  <a:lnTo>
                    <a:pt x="716" y="2657"/>
                  </a:lnTo>
                  <a:lnTo>
                    <a:pt x="716" y="5742"/>
                  </a:lnTo>
                  <a:cubicBezTo>
                    <a:pt x="716" y="6703"/>
                    <a:pt x="1390" y="7111"/>
                    <a:pt x="2228" y="7111"/>
                  </a:cubicBezTo>
                  <a:cubicBezTo>
                    <a:pt x="2412" y="7111"/>
                    <a:pt x="2882" y="7071"/>
                    <a:pt x="3168" y="7009"/>
                  </a:cubicBezTo>
                  <a:lnTo>
                    <a:pt x="3168" y="5906"/>
                  </a:lnTo>
                  <a:cubicBezTo>
                    <a:pt x="2922" y="5947"/>
                    <a:pt x="2779" y="5967"/>
                    <a:pt x="2514" y="5967"/>
                  </a:cubicBezTo>
                  <a:cubicBezTo>
                    <a:pt x="2207" y="5967"/>
                    <a:pt x="2003" y="5845"/>
                    <a:pt x="2003" y="5436"/>
                  </a:cubicBezTo>
                  <a:lnTo>
                    <a:pt x="2003" y="2657"/>
                  </a:lnTo>
                  <a:lnTo>
                    <a:pt x="3168" y="2657"/>
                  </a:lnTo>
                  <a:lnTo>
                    <a:pt x="3168" y="1635"/>
                  </a:lnTo>
                  <a:lnTo>
                    <a:pt x="2003" y="1635"/>
                  </a:lnTo>
                  <a:lnTo>
                    <a:pt x="2003" y="1"/>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25" name="Google Shape;725;p6"/>
            <p:cNvSpPr/>
            <p:nvPr/>
          </p:nvSpPr>
          <p:spPr>
            <a:xfrm>
              <a:off x="6879700" y="2754800"/>
              <a:ext cx="32200" cy="189550"/>
            </a:xfrm>
            <a:custGeom>
              <a:avLst/>
              <a:gdLst/>
              <a:ahLst/>
              <a:cxnLst/>
              <a:rect l="l" t="t" r="r" b="b"/>
              <a:pathLst>
                <a:path w="1288" h="7582" extrusionOk="0">
                  <a:moveTo>
                    <a:pt x="0" y="1"/>
                  </a:moveTo>
                  <a:lnTo>
                    <a:pt x="0" y="1370"/>
                  </a:lnTo>
                  <a:lnTo>
                    <a:pt x="1288" y="1370"/>
                  </a:lnTo>
                  <a:lnTo>
                    <a:pt x="1288" y="1"/>
                  </a:lnTo>
                  <a:close/>
                  <a:moveTo>
                    <a:pt x="0" y="2187"/>
                  </a:moveTo>
                  <a:lnTo>
                    <a:pt x="0" y="7582"/>
                  </a:lnTo>
                  <a:lnTo>
                    <a:pt x="1288" y="7582"/>
                  </a:lnTo>
                  <a:lnTo>
                    <a:pt x="1288" y="2187"/>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26" name="Google Shape;726;p6"/>
            <p:cNvSpPr/>
            <p:nvPr/>
          </p:nvSpPr>
          <p:spPr>
            <a:xfrm>
              <a:off x="6939975" y="2806925"/>
              <a:ext cx="122625" cy="188000"/>
            </a:xfrm>
            <a:custGeom>
              <a:avLst/>
              <a:gdLst/>
              <a:ahLst/>
              <a:cxnLst/>
              <a:rect l="l" t="t" r="r" b="b"/>
              <a:pathLst>
                <a:path w="4905" h="7520" extrusionOk="0">
                  <a:moveTo>
                    <a:pt x="2432" y="1083"/>
                  </a:moveTo>
                  <a:cubicBezTo>
                    <a:pt x="3107" y="1083"/>
                    <a:pt x="3638" y="1471"/>
                    <a:pt x="3638" y="2125"/>
                  </a:cubicBezTo>
                  <a:lnTo>
                    <a:pt x="3638" y="3453"/>
                  </a:lnTo>
                  <a:cubicBezTo>
                    <a:pt x="3638" y="4230"/>
                    <a:pt x="3025" y="4516"/>
                    <a:pt x="2473" y="4516"/>
                  </a:cubicBezTo>
                  <a:cubicBezTo>
                    <a:pt x="1819" y="4516"/>
                    <a:pt x="1308" y="4128"/>
                    <a:pt x="1308" y="3474"/>
                  </a:cubicBezTo>
                  <a:lnTo>
                    <a:pt x="1308" y="2146"/>
                  </a:lnTo>
                  <a:cubicBezTo>
                    <a:pt x="1308" y="1369"/>
                    <a:pt x="1901" y="1083"/>
                    <a:pt x="2432" y="1083"/>
                  </a:cubicBezTo>
                  <a:close/>
                  <a:moveTo>
                    <a:pt x="2228" y="0"/>
                  </a:moveTo>
                  <a:cubicBezTo>
                    <a:pt x="1022" y="0"/>
                    <a:pt x="1" y="715"/>
                    <a:pt x="1" y="2186"/>
                  </a:cubicBezTo>
                  <a:lnTo>
                    <a:pt x="1" y="3494"/>
                  </a:lnTo>
                  <a:cubicBezTo>
                    <a:pt x="1" y="4863"/>
                    <a:pt x="961" y="5619"/>
                    <a:pt x="2126" y="5619"/>
                  </a:cubicBezTo>
                  <a:cubicBezTo>
                    <a:pt x="2616" y="5619"/>
                    <a:pt x="3352" y="5313"/>
                    <a:pt x="3658" y="4884"/>
                  </a:cubicBezTo>
                  <a:lnTo>
                    <a:pt x="3658" y="7520"/>
                  </a:lnTo>
                  <a:lnTo>
                    <a:pt x="4905" y="7520"/>
                  </a:lnTo>
                  <a:lnTo>
                    <a:pt x="4905" y="82"/>
                  </a:lnTo>
                  <a:lnTo>
                    <a:pt x="3638" y="82"/>
                  </a:lnTo>
                  <a:lnTo>
                    <a:pt x="3638" y="654"/>
                  </a:lnTo>
                  <a:lnTo>
                    <a:pt x="3597" y="654"/>
                  </a:lnTo>
                  <a:cubicBezTo>
                    <a:pt x="3331" y="307"/>
                    <a:pt x="2820" y="0"/>
                    <a:pt x="2228"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27" name="Google Shape;727;p6"/>
            <p:cNvSpPr/>
            <p:nvPr/>
          </p:nvSpPr>
          <p:spPr>
            <a:xfrm>
              <a:off x="7096300" y="2809475"/>
              <a:ext cx="117000" cy="137425"/>
            </a:xfrm>
            <a:custGeom>
              <a:avLst/>
              <a:gdLst/>
              <a:ahLst/>
              <a:cxnLst/>
              <a:rect l="l" t="t" r="r" b="b"/>
              <a:pathLst>
                <a:path w="4680" h="5497" extrusionOk="0">
                  <a:moveTo>
                    <a:pt x="0" y="0"/>
                  </a:moveTo>
                  <a:lnTo>
                    <a:pt x="0" y="3433"/>
                  </a:lnTo>
                  <a:cubicBezTo>
                    <a:pt x="0" y="4720"/>
                    <a:pt x="675" y="5497"/>
                    <a:pt x="1880" y="5497"/>
                  </a:cubicBezTo>
                  <a:cubicBezTo>
                    <a:pt x="2493" y="5497"/>
                    <a:pt x="3045" y="5252"/>
                    <a:pt x="3413" y="4720"/>
                  </a:cubicBezTo>
                  <a:lnTo>
                    <a:pt x="3433" y="4720"/>
                  </a:lnTo>
                  <a:lnTo>
                    <a:pt x="3433" y="5395"/>
                  </a:lnTo>
                  <a:lnTo>
                    <a:pt x="4680" y="5395"/>
                  </a:lnTo>
                  <a:lnTo>
                    <a:pt x="4680" y="0"/>
                  </a:lnTo>
                  <a:lnTo>
                    <a:pt x="3392" y="0"/>
                  </a:lnTo>
                  <a:lnTo>
                    <a:pt x="3392" y="3004"/>
                  </a:lnTo>
                  <a:cubicBezTo>
                    <a:pt x="3392" y="3924"/>
                    <a:pt x="3004" y="4373"/>
                    <a:pt x="2289" y="4373"/>
                  </a:cubicBezTo>
                  <a:cubicBezTo>
                    <a:pt x="1635" y="4373"/>
                    <a:pt x="1288" y="3944"/>
                    <a:pt x="1288" y="3127"/>
                  </a:cubicBezTo>
                  <a:lnTo>
                    <a:pt x="1288" y="0"/>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28" name="Google Shape;728;p6"/>
            <p:cNvSpPr/>
            <p:nvPr/>
          </p:nvSpPr>
          <p:spPr>
            <a:xfrm>
              <a:off x="7240350" y="2806925"/>
              <a:ext cx="120075" cy="140500"/>
            </a:xfrm>
            <a:custGeom>
              <a:avLst/>
              <a:gdLst/>
              <a:ahLst/>
              <a:cxnLst/>
              <a:rect l="l" t="t" r="r" b="b"/>
              <a:pathLst>
                <a:path w="4803" h="5620" extrusionOk="0">
                  <a:moveTo>
                    <a:pt x="2473" y="1083"/>
                  </a:moveTo>
                  <a:cubicBezTo>
                    <a:pt x="3005" y="1083"/>
                    <a:pt x="3515" y="1390"/>
                    <a:pt x="3515" y="2125"/>
                  </a:cubicBezTo>
                  <a:lnTo>
                    <a:pt x="3515" y="2268"/>
                  </a:lnTo>
                  <a:lnTo>
                    <a:pt x="1329" y="2268"/>
                  </a:lnTo>
                  <a:lnTo>
                    <a:pt x="1329" y="2186"/>
                  </a:lnTo>
                  <a:cubicBezTo>
                    <a:pt x="1329" y="1390"/>
                    <a:pt x="1922" y="1083"/>
                    <a:pt x="2473" y="1083"/>
                  </a:cubicBezTo>
                  <a:close/>
                  <a:moveTo>
                    <a:pt x="2473" y="0"/>
                  </a:moveTo>
                  <a:cubicBezTo>
                    <a:pt x="1145" y="0"/>
                    <a:pt x="1" y="838"/>
                    <a:pt x="1" y="2370"/>
                  </a:cubicBezTo>
                  <a:lnTo>
                    <a:pt x="1" y="3413"/>
                  </a:lnTo>
                  <a:cubicBezTo>
                    <a:pt x="1" y="4884"/>
                    <a:pt x="1186" y="5619"/>
                    <a:pt x="2514" y="5619"/>
                  </a:cubicBezTo>
                  <a:cubicBezTo>
                    <a:pt x="3475" y="5619"/>
                    <a:pt x="4312" y="5252"/>
                    <a:pt x="4741" y="4414"/>
                  </a:cubicBezTo>
                  <a:lnTo>
                    <a:pt x="3740" y="3842"/>
                  </a:lnTo>
                  <a:cubicBezTo>
                    <a:pt x="3475" y="4250"/>
                    <a:pt x="3005" y="4536"/>
                    <a:pt x="2575" y="4536"/>
                  </a:cubicBezTo>
                  <a:cubicBezTo>
                    <a:pt x="1901" y="4536"/>
                    <a:pt x="1329" y="4148"/>
                    <a:pt x="1329" y="3453"/>
                  </a:cubicBezTo>
                  <a:lnTo>
                    <a:pt x="1329" y="3167"/>
                  </a:lnTo>
                  <a:lnTo>
                    <a:pt x="4803" y="3167"/>
                  </a:lnTo>
                  <a:lnTo>
                    <a:pt x="4803" y="2125"/>
                  </a:lnTo>
                  <a:cubicBezTo>
                    <a:pt x="4803" y="695"/>
                    <a:pt x="3638" y="0"/>
                    <a:pt x="2473"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29" name="Google Shape;729;p6"/>
            <p:cNvSpPr/>
            <p:nvPr/>
          </p:nvSpPr>
          <p:spPr>
            <a:xfrm>
              <a:off x="5699125" y="3072550"/>
              <a:ext cx="122625" cy="191075"/>
            </a:xfrm>
            <a:custGeom>
              <a:avLst/>
              <a:gdLst/>
              <a:ahLst/>
              <a:cxnLst/>
              <a:rect l="l" t="t" r="r" b="b"/>
              <a:pathLst>
                <a:path w="4905" h="7643" extrusionOk="0">
                  <a:moveTo>
                    <a:pt x="2432" y="3107"/>
                  </a:moveTo>
                  <a:cubicBezTo>
                    <a:pt x="3086" y="3107"/>
                    <a:pt x="3617" y="3495"/>
                    <a:pt x="3617" y="4149"/>
                  </a:cubicBezTo>
                  <a:lnTo>
                    <a:pt x="3617" y="5477"/>
                  </a:lnTo>
                  <a:cubicBezTo>
                    <a:pt x="3617" y="6253"/>
                    <a:pt x="3004" y="6540"/>
                    <a:pt x="2473" y="6540"/>
                  </a:cubicBezTo>
                  <a:cubicBezTo>
                    <a:pt x="1819" y="6540"/>
                    <a:pt x="1308" y="6151"/>
                    <a:pt x="1308" y="5497"/>
                  </a:cubicBezTo>
                  <a:lnTo>
                    <a:pt x="1308" y="4169"/>
                  </a:lnTo>
                  <a:cubicBezTo>
                    <a:pt x="1308" y="3393"/>
                    <a:pt x="1901" y="3107"/>
                    <a:pt x="2432" y="3107"/>
                  </a:cubicBezTo>
                  <a:close/>
                  <a:moveTo>
                    <a:pt x="3617" y="1"/>
                  </a:moveTo>
                  <a:lnTo>
                    <a:pt x="3617" y="2678"/>
                  </a:lnTo>
                  <a:lnTo>
                    <a:pt x="3597" y="2678"/>
                  </a:lnTo>
                  <a:cubicBezTo>
                    <a:pt x="3311" y="2310"/>
                    <a:pt x="2820" y="2003"/>
                    <a:pt x="2228" y="2003"/>
                  </a:cubicBezTo>
                  <a:cubicBezTo>
                    <a:pt x="1022" y="2003"/>
                    <a:pt x="0" y="2739"/>
                    <a:pt x="0" y="4210"/>
                  </a:cubicBezTo>
                  <a:lnTo>
                    <a:pt x="0" y="5518"/>
                  </a:lnTo>
                  <a:cubicBezTo>
                    <a:pt x="0" y="6887"/>
                    <a:pt x="940" y="7643"/>
                    <a:pt x="2125" y="7643"/>
                  </a:cubicBezTo>
                  <a:cubicBezTo>
                    <a:pt x="2616" y="7643"/>
                    <a:pt x="3331" y="7336"/>
                    <a:pt x="3637" y="6907"/>
                  </a:cubicBezTo>
                  <a:lnTo>
                    <a:pt x="3658" y="6907"/>
                  </a:lnTo>
                  <a:lnTo>
                    <a:pt x="3658" y="7520"/>
                  </a:lnTo>
                  <a:lnTo>
                    <a:pt x="4904" y="7520"/>
                  </a:lnTo>
                  <a:lnTo>
                    <a:pt x="4904" y="1"/>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30" name="Google Shape;730;p6"/>
            <p:cNvSpPr/>
            <p:nvPr/>
          </p:nvSpPr>
          <p:spPr>
            <a:xfrm>
              <a:off x="5854925" y="3125675"/>
              <a:ext cx="117525" cy="137450"/>
            </a:xfrm>
            <a:custGeom>
              <a:avLst/>
              <a:gdLst/>
              <a:ahLst/>
              <a:cxnLst/>
              <a:rect l="l" t="t" r="r" b="b"/>
              <a:pathLst>
                <a:path w="4701" h="5498" extrusionOk="0">
                  <a:moveTo>
                    <a:pt x="1" y="1"/>
                  </a:moveTo>
                  <a:lnTo>
                    <a:pt x="1" y="3434"/>
                  </a:lnTo>
                  <a:cubicBezTo>
                    <a:pt x="1" y="4721"/>
                    <a:pt x="695" y="5498"/>
                    <a:pt x="1901" y="5498"/>
                  </a:cubicBezTo>
                  <a:cubicBezTo>
                    <a:pt x="2494" y="5498"/>
                    <a:pt x="3066" y="5252"/>
                    <a:pt x="3413" y="4721"/>
                  </a:cubicBezTo>
                  <a:lnTo>
                    <a:pt x="3454" y="4721"/>
                  </a:lnTo>
                  <a:lnTo>
                    <a:pt x="3454" y="5395"/>
                  </a:lnTo>
                  <a:lnTo>
                    <a:pt x="4700" y="5395"/>
                  </a:lnTo>
                  <a:lnTo>
                    <a:pt x="4700" y="1"/>
                  </a:lnTo>
                  <a:lnTo>
                    <a:pt x="3413" y="1"/>
                  </a:lnTo>
                  <a:lnTo>
                    <a:pt x="3413" y="3005"/>
                  </a:lnTo>
                  <a:cubicBezTo>
                    <a:pt x="3413" y="3924"/>
                    <a:pt x="3004" y="4374"/>
                    <a:pt x="2310" y="4374"/>
                  </a:cubicBezTo>
                  <a:cubicBezTo>
                    <a:pt x="1656" y="4374"/>
                    <a:pt x="1288" y="3945"/>
                    <a:pt x="1288" y="3127"/>
                  </a:cubicBezTo>
                  <a:lnTo>
                    <a:pt x="1288" y="1"/>
                  </a:ln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31" name="Google Shape;731;p6"/>
            <p:cNvSpPr/>
            <p:nvPr/>
          </p:nvSpPr>
          <p:spPr>
            <a:xfrm>
              <a:off x="6067950" y="3069500"/>
              <a:ext cx="147150" cy="194125"/>
            </a:xfrm>
            <a:custGeom>
              <a:avLst/>
              <a:gdLst/>
              <a:ahLst/>
              <a:cxnLst/>
              <a:rect l="l" t="t" r="r" b="b"/>
              <a:pathLst>
                <a:path w="5886" h="7765" extrusionOk="0">
                  <a:moveTo>
                    <a:pt x="3004" y="0"/>
                  </a:moveTo>
                  <a:cubicBezTo>
                    <a:pt x="1370" y="0"/>
                    <a:pt x="1" y="981"/>
                    <a:pt x="1" y="2759"/>
                  </a:cubicBezTo>
                  <a:lnTo>
                    <a:pt x="1" y="5170"/>
                  </a:lnTo>
                  <a:cubicBezTo>
                    <a:pt x="1" y="6845"/>
                    <a:pt x="1431" y="7765"/>
                    <a:pt x="3066" y="7765"/>
                  </a:cubicBezTo>
                  <a:cubicBezTo>
                    <a:pt x="4496" y="7765"/>
                    <a:pt x="5886" y="6968"/>
                    <a:pt x="5886" y="5292"/>
                  </a:cubicBezTo>
                  <a:lnTo>
                    <a:pt x="5886" y="5068"/>
                  </a:lnTo>
                  <a:lnTo>
                    <a:pt x="4557" y="5068"/>
                  </a:lnTo>
                  <a:lnTo>
                    <a:pt x="4557" y="5170"/>
                  </a:lnTo>
                  <a:cubicBezTo>
                    <a:pt x="4557" y="6151"/>
                    <a:pt x="3760" y="6518"/>
                    <a:pt x="3066" y="6518"/>
                  </a:cubicBezTo>
                  <a:cubicBezTo>
                    <a:pt x="2187" y="6518"/>
                    <a:pt x="1411" y="6008"/>
                    <a:pt x="1411" y="5109"/>
                  </a:cubicBezTo>
                  <a:lnTo>
                    <a:pt x="1411" y="2697"/>
                  </a:lnTo>
                  <a:cubicBezTo>
                    <a:pt x="1411" y="1614"/>
                    <a:pt x="2289" y="1247"/>
                    <a:pt x="3004" y="1247"/>
                  </a:cubicBezTo>
                  <a:cubicBezTo>
                    <a:pt x="3699" y="1247"/>
                    <a:pt x="4557" y="1614"/>
                    <a:pt x="4557" y="2595"/>
                  </a:cubicBezTo>
                  <a:lnTo>
                    <a:pt x="4557" y="2718"/>
                  </a:lnTo>
                  <a:lnTo>
                    <a:pt x="5886" y="2718"/>
                  </a:lnTo>
                  <a:lnTo>
                    <a:pt x="5886" y="2473"/>
                  </a:lnTo>
                  <a:cubicBezTo>
                    <a:pt x="5886" y="797"/>
                    <a:pt x="4455" y="0"/>
                    <a:pt x="3004" y="0"/>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32" name="Google Shape;732;p6"/>
            <p:cNvSpPr/>
            <p:nvPr/>
          </p:nvSpPr>
          <p:spPr>
            <a:xfrm>
              <a:off x="6239075" y="3123125"/>
              <a:ext cx="122650" cy="140500"/>
            </a:xfrm>
            <a:custGeom>
              <a:avLst/>
              <a:gdLst/>
              <a:ahLst/>
              <a:cxnLst/>
              <a:rect l="l" t="t" r="r" b="b"/>
              <a:pathLst>
                <a:path w="4906" h="5620" extrusionOk="0">
                  <a:moveTo>
                    <a:pt x="2433" y="1104"/>
                  </a:moveTo>
                  <a:cubicBezTo>
                    <a:pt x="3087" y="1104"/>
                    <a:pt x="3597" y="1472"/>
                    <a:pt x="3597" y="2126"/>
                  </a:cubicBezTo>
                  <a:lnTo>
                    <a:pt x="3597" y="3474"/>
                  </a:lnTo>
                  <a:cubicBezTo>
                    <a:pt x="3597" y="4251"/>
                    <a:pt x="3005" y="4537"/>
                    <a:pt x="2474" y="4537"/>
                  </a:cubicBezTo>
                  <a:cubicBezTo>
                    <a:pt x="1799" y="4537"/>
                    <a:pt x="1309" y="4149"/>
                    <a:pt x="1309" y="3495"/>
                  </a:cubicBezTo>
                  <a:lnTo>
                    <a:pt x="1309" y="2167"/>
                  </a:lnTo>
                  <a:cubicBezTo>
                    <a:pt x="1309" y="1390"/>
                    <a:pt x="1901" y="1104"/>
                    <a:pt x="2433" y="1104"/>
                  </a:cubicBezTo>
                  <a:close/>
                  <a:moveTo>
                    <a:pt x="2433" y="1"/>
                  </a:moveTo>
                  <a:cubicBezTo>
                    <a:pt x="1247" y="1"/>
                    <a:pt x="1" y="798"/>
                    <a:pt x="1" y="2269"/>
                  </a:cubicBezTo>
                  <a:lnTo>
                    <a:pt x="1" y="3495"/>
                  </a:lnTo>
                  <a:cubicBezTo>
                    <a:pt x="1" y="4884"/>
                    <a:pt x="1166" y="5620"/>
                    <a:pt x="2474" y="5620"/>
                  </a:cubicBezTo>
                  <a:cubicBezTo>
                    <a:pt x="3659" y="5620"/>
                    <a:pt x="4905" y="4823"/>
                    <a:pt x="4905" y="3352"/>
                  </a:cubicBezTo>
                  <a:lnTo>
                    <a:pt x="4905" y="2248"/>
                  </a:lnTo>
                  <a:cubicBezTo>
                    <a:pt x="4905" y="859"/>
                    <a:pt x="3740" y="1"/>
                    <a:pt x="2433"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33" name="Google Shape;733;p6"/>
            <p:cNvSpPr/>
            <p:nvPr/>
          </p:nvSpPr>
          <p:spPr>
            <a:xfrm>
              <a:off x="6390300" y="3123125"/>
              <a:ext cx="117000" cy="137450"/>
            </a:xfrm>
            <a:custGeom>
              <a:avLst/>
              <a:gdLst/>
              <a:ahLst/>
              <a:cxnLst/>
              <a:rect l="l" t="t" r="r" b="b"/>
              <a:pathLst>
                <a:path w="4680" h="5498" extrusionOk="0">
                  <a:moveTo>
                    <a:pt x="2800" y="1"/>
                  </a:moveTo>
                  <a:cubicBezTo>
                    <a:pt x="2207" y="1"/>
                    <a:pt x="1635" y="246"/>
                    <a:pt x="1267" y="757"/>
                  </a:cubicBezTo>
                  <a:lnTo>
                    <a:pt x="1247" y="757"/>
                  </a:lnTo>
                  <a:lnTo>
                    <a:pt x="1247" y="103"/>
                  </a:lnTo>
                  <a:lnTo>
                    <a:pt x="0" y="103"/>
                  </a:lnTo>
                  <a:lnTo>
                    <a:pt x="0" y="5497"/>
                  </a:lnTo>
                  <a:lnTo>
                    <a:pt x="1288" y="5497"/>
                  </a:lnTo>
                  <a:lnTo>
                    <a:pt x="1288" y="2473"/>
                  </a:lnTo>
                  <a:cubicBezTo>
                    <a:pt x="1288" y="1554"/>
                    <a:pt x="1697" y="1124"/>
                    <a:pt x="2391" y="1124"/>
                  </a:cubicBezTo>
                  <a:cubicBezTo>
                    <a:pt x="3045" y="1124"/>
                    <a:pt x="3393" y="1554"/>
                    <a:pt x="3393" y="2371"/>
                  </a:cubicBezTo>
                  <a:lnTo>
                    <a:pt x="3393" y="5497"/>
                  </a:lnTo>
                  <a:lnTo>
                    <a:pt x="4680" y="5497"/>
                  </a:lnTo>
                  <a:lnTo>
                    <a:pt x="4680" y="2044"/>
                  </a:lnTo>
                  <a:cubicBezTo>
                    <a:pt x="4680" y="757"/>
                    <a:pt x="4006" y="1"/>
                    <a:pt x="2800"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34" name="Google Shape;734;p6"/>
            <p:cNvSpPr/>
            <p:nvPr/>
          </p:nvSpPr>
          <p:spPr>
            <a:xfrm>
              <a:off x="6534350" y="3123125"/>
              <a:ext cx="121100" cy="189050"/>
            </a:xfrm>
            <a:custGeom>
              <a:avLst/>
              <a:gdLst/>
              <a:ahLst/>
              <a:cxnLst/>
              <a:rect l="l" t="t" r="r" b="b"/>
              <a:pathLst>
                <a:path w="4844" h="7562" extrusionOk="0">
                  <a:moveTo>
                    <a:pt x="2433" y="1104"/>
                  </a:moveTo>
                  <a:cubicBezTo>
                    <a:pt x="3107" y="1104"/>
                    <a:pt x="3597" y="1472"/>
                    <a:pt x="3597" y="2126"/>
                  </a:cubicBezTo>
                  <a:lnTo>
                    <a:pt x="3597" y="3331"/>
                  </a:lnTo>
                  <a:cubicBezTo>
                    <a:pt x="3597" y="4108"/>
                    <a:pt x="3005" y="4394"/>
                    <a:pt x="2473" y="4394"/>
                  </a:cubicBezTo>
                  <a:cubicBezTo>
                    <a:pt x="1820" y="4394"/>
                    <a:pt x="1309" y="4006"/>
                    <a:pt x="1309" y="3352"/>
                  </a:cubicBezTo>
                  <a:lnTo>
                    <a:pt x="1309" y="2167"/>
                  </a:lnTo>
                  <a:cubicBezTo>
                    <a:pt x="1309" y="1390"/>
                    <a:pt x="1901" y="1104"/>
                    <a:pt x="2433" y="1104"/>
                  </a:cubicBezTo>
                  <a:close/>
                  <a:moveTo>
                    <a:pt x="2126" y="1"/>
                  </a:moveTo>
                  <a:cubicBezTo>
                    <a:pt x="920" y="1"/>
                    <a:pt x="1" y="798"/>
                    <a:pt x="1" y="2269"/>
                  </a:cubicBezTo>
                  <a:lnTo>
                    <a:pt x="1" y="3290"/>
                  </a:lnTo>
                  <a:cubicBezTo>
                    <a:pt x="1" y="4680"/>
                    <a:pt x="839" y="5416"/>
                    <a:pt x="2146" y="5416"/>
                  </a:cubicBezTo>
                  <a:cubicBezTo>
                    <a:pt x="2739" y="5416"/>
                    <a:pt x="3229" y="5191"/>
                    <a:pt x="3577" y="4721"/>
                  </a:cubicBezTo>
                  <a:lnTo>
                    <a:pt x="3597" y="4721"/>
                  </a:lnTo>
                  <a:lnTo>
                    <a:pt x="3597" y="5273"/>
                  </a:lnTo>
                  <a:cubicBezTo>
                    <a:pt x="3597" y="6049"/>
                    <a:pt x="3168" y="6539"/>
                    <a:pt x="2392" y="6539"/>
                  </a:cubicBezTo>
                  <a:cubicBezTo>
                    <a:pt x="1922" y="6539"/>
                    <a:pt x="1554" y="6335"/>
                    <a:pt x="1309" y="5824"/>
                  </a:cubicBezTo>
                  <a:lnTo>
                    <a:pt x="83" y="6253"/>
                  </a:lnTo>
                  <a:cubicBezTo>
                    <a:pt x="348" y="7152"/>
                    <a:pt x="1411" y="7561"/>
                    <a:pt x="2269" y="7561"/>
                  </a:cubicBezTo>
                  <a:cubicBezTo>
                    <a:pt x="4149" y="7561"/>
                    <a:pt x="4844" y="6294"/>
                    <a:pt x="4844" y="5048"/>
                  </a:cubicBezTo>
                  <a:lnTo>
                    <a:pt x="4844" y="103"/>
                  </a:lnTo>
                  <a:lnTo>
                    <a:pt x="3618" y="103"/>
                  </a:lnTo>
                  <a:lnTo>
                    <a:pt x="3618" y="736"/>
                  </a:lnTo>
                  <a:lnTo>
                    <a:pt x="3597" y="736"/>
                  </a:lnTo>
                  <a:cubicBezTo>
                    <a:pt x="3311" y="328"/>
                    <a:pt x="2759" y="1"/>
                    <a:pt x="2126"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35" name="Google Shape;735;p6"/>
            <p:cNvSpPr/>
            <p:nvPr/>
          </p:nvSpPr>
          <p:spPr>
            <a:xfrm>
              <a:off x="6683025" y="3123125"/>
              <a:ext cx="123125" cy="140500"/>
            </a:xfrm>
            <a:custGeom>
              <a:avLst/>
              <a:gdLst/>
              <a:ahLst/>
              <a:cxnLst/>
              <a:rect l="l" t="t" r="r" b="b"/>
              <a:pathLst>
                <a:path w="4925" h="5620" extrusionOk="0">
                  <a:moveTo>
                    <a:pt x="2432" y="1104"/>
                  </a:moveTo>
                  <a:cubicBezTo>
                    <a:pt x="3106" y="1104"/>
                    <a:pt x="3617" y="1472"/>
                    <a:pt x="3617" y="2126"/>
                  </a:cubicBezTo>
                  <a:lnTo>
                    <a:pt x="3617" y="3474"/>
                  </a:lnTo>
                  <a:cubicBezTo>
                    <a:pt x="3617" y="4251"/>
                    <a:pt x="3024" y="4537"/>
                    <a:pt x="2493" y="4537"/>
                  </a:cubicBezTo>
                  <a:cubicBezTo>
                    <a:pt x="1819" y="4537"/>
                    <a:pt x="1308" y="4149"/>
                    <a:pt x="1308" y="3495"/>
                  </a:cubicBezTo>
                  <a:lnTo>
                    <a:pt x="1308" y="2167"/>
                  </a:lnTo>
                  <a:cubicBezTo>
                    <a:pt x="1308" y="1390"/>
                    <a:pt x="1901" y="1104"/>
                    <a:pt x="2432" y="1104"/>
                  </a:cubicBezTo>
                  <a:close/>
                  <a:moveTo>
                    <a:pt x="2432" y="1"/>
                  </a:moveTo>
                  <a:cubicBezTo>
                    <a:pt x="1247" y="1"/>
                    <a:pt x="0" y="798"/>
                    <a:pt x="0" y="2269"/>
                  </a:cubicBezTo>
                  <a:lnTo>
                    <a:pt x="0" y="3495"/>
                  </a:lnTo>
                  <a:cubicBezTo>
                    <a:pt x="0" y="4884"/>
                    <a:pt x="1185" y="5620"/>
                    <a:pt x="2493" y="5620"/>
                  </a:cubicBezTo>
                  <a:cubicBezTo>
                    <a:pt x="3678" y="5620"/>
                    <a:pt x="4925" y="4823"/>
                    <a:pt x="4925" y="3352"/>
                  </a:cubicBezTo>
                  <a:lnTo>
                    <a:pt x="4925" y="2248"/>
                  </a:lnTo>
                  <a:cubicBezTo>
                    <a:pt x="4925" y="859"/>
                    <a:pt x="3740" y="1"/>
                    <a:pt x="2432" y="1"/>
                  </a:cubicBezTo>
                  <a:close/>
                </a:path>
              </a:pathLst>
            </a:custGeom>
            <a:solidFill>
              <a:srgbClr val="002878"/>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sp>
          <p:nvSpPr>
            <p:cNvPr id="736" name="Google Shape;736;p6"/>
            <p:cNvSpPr/>
            <p:nvPr/>
          </p:nvSpPr>
          <p:spPr>
            <a:xfrm>
              <a:off x="5432975" y="2440125"/>
              <a:ext cx="21475" cy="823500"/>
            </a:xfrm>
            <a:custGeom>
              <a:avLst/>
              <a:gdLst/>
              <a:ahLst/>
              <a:cxnLst/>
              <a:rect l="l" t="t" r="r" b="b"/>
              <a:pathLst>
                <a:path w="859" h="32940" extrusionOk="0">
                  <a:moveTo>
                    <a:pt x="0" y="1"/>
                  </a:moveTo>
                  <a:lnTo>
                    <a:pt x="0" y="32940"/>
                  </a:lnTo>
                  <a:lnTo>
                    <a:pt x="858" y="32940"/>
                  </a:lnTo>
                  <a:lnTo>
                    <a:pt x="858" y="1"/>
                  </a:lnTo>
                  <a:close/>
                </a:path>
              </a:pathLst>
            </a:custGeom>
            <a:solidFill>
              <a:srgbClr val="64C8F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Times New Roman"/>
                <a:ea typeface="Times New Roman"/>
                <a:cs typeface="Times New Roman"/>
                <a:sym typeface="Times New Roman"/>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a:spLocks noGrp="1"/>
          </p:cNvSpPr>
          <p:nvPr>
            <p:ph type="title"/>
          </p:nvPr>
        </p:nvSpPr>
        <p:spPr>
          <a:xfrm>
            <a:off x="838200" y="-13252"/>
            <a:ext cx="10515600" cy="11246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72C4"/>
              </a:buClr>
              <a:buSzPts val="3600"/>
              <a:buFont typeface="Roboto Condensed"/>
              <a:buNone/>
            </a:pPr>
            <a:r>
              <a:rPr lang="fr" sz="2200"/>
              <a:t>Contexte: en 2018, les enquêtes montrent que la couverture vaccinale de la RDC n’est que de 35%, des épidémies de rougeoles et de polio sévissent</a:t>
            </a:r>
            <a:endParaRPr sz="2200"/>
          </a:p>
        </p:txBody>
      </p:sp>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
              <a:t>2</a:t>
            </a:fld>
            <a:endParaRPr/>
          </a:p>
        </p:txBody>
      </p:sp>
      <p:sp>
        <p:nvSpPr>
          <p:cNvPr id="125" name="Google Shape;125;p2"/>
          <p:cNvSpPr/>
          <p:nvPr/>
        </p:nvSpPr>
        <p:spPr>
          <a:xfrm>
            <a:off x="978273" y="4856251"/>
            <a:ext cx="1475700" cy="471900"/>
          </a:xfrm>
          <a:prstGeom prst="rect">
            <a:avLst/>
          </a:prstGeom>
          <a:solidFill>
            <a:srgbClr val="00B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6"/>
              <a:buFont typeface="Arial"/>
              <a:buNone/>
            </a:pPr>
            <a:r>
              <a:rPr lang="fr" b="1">
                <a:solidFill>
                  <a:srgbClr val="FFFFFF"/>
                </a:solidFill>
                <a:latin typeface="Roboto"/>
                <a:ea typeface="Roboto"/>
                <a:cs typeface="Roboto"/>
                <a:sym typeface="Roboto"/>
              </a:rPr>
              <a:t>Complètement vaccinés</a:t>
            </a:r>
            <a:endParaRPr b="1" i="0" u="none" strike="noStrike" cap="none">
              <a:solidFill>
                <a:srgbClr val="000000"/>
              </a:solidFill>
              <a:latin typeface="Roboto"/>
              <a:ea typeface="Roboto"/>
              <a:cs typeface="Roboto"/>
              <a:sym typeface="Roboto"/>
            </a:endParaRPr>
          </a:p>
        </p:txBody>
      </p:sp>
      <p:sp>
        <p:nvSpPr>
          <p:cNvPr id="126" name="Google Shape;126;p2"/>
          <p:cNvSpPr txBox="1"/>
          <p:nvPr/>
        </p:nvSpPr>
        <p:spPr>
          <a:xfrm>
            <a:off x="957131" y="1873900"/>
            <a:ext cx="22608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799"/>
              <a:buFont typeface="Arial"/>
              <a:buNone/>
            </a:pPr>
            <a:r>
              <a:rPr lang="fr" sz="1800" b="1">
                <a:solidFill>
                  <a:srgbClr val="00B050"/>
                </a:solidFill>
                <a:latin typeface="Roboto"/>
                <a:ea typeface="Roboto"/>
                <a:cs typeface="Roboto"/>
                <a:sym typeface="Roboto"/>
              </a:rPr>
              <a:t>1.3</a:t>
            </a:r>
            <a:r>
              <a:rPr lang="fr" sz="1800" b="1" i="0" u="none" strike="noStrike" cap="none">
                <a:solidFill>
                  <a:srgbClr val="00B050"/>
                </a:solidFill>
                <a:latin typeface="Roboto"/>
                <a:ea typeface="Roboto"/>
                <a:cs typeface="Roboto"/>
                <a:sym typeface="Roboto"/>
              </a:rPr>
              <a:t> million</a:t>
            </a: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799"/>
              <a:buFont typeface="Arial"/>
              <a:buNone/>
            </a:pPr>
            <a:r>
              <a:rPr lang="fr" sz="1800" b="1">
                <a:solidFill>
                  <a:srgbClr val="00B050"/>
                </a:solidFill>
                <a:latin typeface="Roboto"/>
                <a:ea typeface="Roboto"/>
                <a:cs typeface="Roboto"/>
                <a:sym typeface="Roboto"/>
              </a:rPr>
              <a:t>35</a:t>
            </a:r>
            <a:r>
              <a:rPr lang="fr" sz="1800" b="1" i="0" u="none" strike="noStrike" cap="none">
                <a:solidFill>
                  <a:srgbClr val="00B050"/>
                </a:solidFill>
                <a:latin typeface="Roboto"/>
                <a:ea typeface="Roboto"/>
                <a:cs typeface="Roboto"/>
                <a:sym typeface="Roboto"/>
              </a:rPr>
              <a:t>%</a:t>
            </a:r>
            <a:endParaRPr sz="1800" b="1" i="0" u="none" strike="noStrike" cap="none">
              <a:solidFill>
                <a:srgbClr val="000000"/>
              </a:solidFill>
              <a:latin typeface="Roboto"/>
              <a:ea typeface="Roboto"/>
              <a:cs typeface="Roboto"/>
              <a:sym typeface="Roboto"/>
            </a:endParaRPr>
          </a:p>
        </p:txBody>
      </p:sp>
      <p:sp>
        <p:nvSpPr>
          <p:cNvPr id="127" name="Google Shape;127;p2"/>
          <p:cNvSpPr/>
          <p:nvPr/>
        </p:nvSpPr>
        <p:spPr>
          <a:xfrm>
            <a:off x="4674071" y="4856251"/>
            <a:ext cx="1475700" cy="471900"/>
          </a:xfrm>
          <a:prstGeom prst="rect">
            <a:avLst/>
          </a:prstGeom>
          <a:solidFill>
            <a:srgbClr val="FFC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6"/>
              <a:buFont typeface="Arial"/>
              <a:buNone/>
            </a:pPr>
            <a:r>
              <a:rPr lang="fr" b="1">
                <a:solidFill>
                  <a:srgbClr val="FFFFFF"/>
                </a:solidFill>
                <a:latin typeface="Roboto"/>
                <a:ea typeface="Roboto"/>
                <a:cs typeface="Roboto"/>
                <a:sym typeface="Roboto"/>
              </a:rPr>
              <a:t>Sous vaccinés</a:t>
            </a:r>
            <a:r>
              <a:rPr lang="fr" b="1" baseline="30000">
                <a:solidFill>
                  <a:srgbClr val="FFFFFF"/>
                </a:solidFill>
                <a:latin typeface="Roboto"/>
                <a:ea typeface="Roboto"/>
                <a:cs typeface="Roboto"/>
                <a:sym typeface="Roboto"/>
              </a:rPr>
              <a:t>1</a:t>
            </a:r>
            <a:endParaRPr b="1" baseline="30000">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36"/>
              <a:buFont typeface="Arial"/>
              <a:buNone/>
            </a:pPr>
            <a:endParaRPr b="1" i="0" u="none" strike="noStrike" cap="none">
              <a:solidFill>
                <a:srgbClr val="000000"/>
              </a:solidFill>
              <a:latin typeface="Roboto"/>
              <a:ea typeface="Roboto"/>
              <a:cs typeface="Roboto"/>
              <a:sym typeface="Roboto"/>
            </a:endParaRPr>
          </a:p>
        </p:txBody>
      </p:sp>
      <p:sp>
        <p:nvSpPr>
          <p:cNvPr id="128" name="Google Shape;128;p2"/>
          <p:cNvSpPr txBox="1"/>
          <p:nvPr/>
        </p:nvSpPr>
        <p:spPr>
          <a:xfrm>
            <a:off x="7579651" y="1873900"/>
            <a:ext cx="1735800" cy="554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799"/>
              <a:buFont typeface="Arial"/>
              <a:buNone/>
            </a:pPr>
            <a:r>
              <a:rPr lang="fr" sz="1800" b="1">
                <a:solidFill>
                  <a:srgbClr val="FFC000"/>
                </a:solidFill>
                <a:latin typeface="Roboto"/>
                <a:ea typeface="Roboto"/>
                <a:cs typeface="Roboto"/>
                <a:sym typeface="Roboto"/>
              </a:rPr>
              <a:t>1.7</a:t>
            </a:r>
            <a:r>
              <a:rPr lang="fr" sz="1800" b="1" i="0" u="none" strike="noStrike" cap="none">
                <a:solidFill>
                  <a:srgbClr val="FFC000"/>
                </a:solidFill>
                <a:latin typeface="Roboto"/>
                <a:ea typeface="Roboto"/>
                <a:cs typeface="Roboto"/>
                <a:sym typeface="Roboto"/>
              </a:rPr>
              <a:t> million</a:t>
            </a:r>
            <a:endParaRPr sz="1800" b="1" i="0" u="none" strike="noStrike" cap="none">
              <a:solidFill>
                <a:srgbClr val="000000"/>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1799"/>
              <a:buFont typeface="Arial"/>
              <a:buNone/>
            </a:pPr>
            <a:r>
              <a:rPr lang="fr" sz="1800" b="1">
                <a:solidFill>
                  <a:srgbClr val="FFC000"/>
                </a:solidFill>
                <a:latin typeface="Roboto"/>
                <a:ea typeface="Roboto"/>
                <a:cs typeface="Roboto"/>
                <a:sym typeface="Roboto"/>
              </a:rPr>
              <a:t>45</a:t>
            </a:r>
            <a:r>
              <a:rPr lang="fr" sz="1800" b="1" i="0" u="none" strike="noStrike" cap="none">
                <a:solidFill>
                  <a:srgbClr val="FFC000"/>
                </a:solidFill>
                <a:latin typeface="Roboto"/>
                <a:ea typeface="Roboto"/>
                <a:cs typeface="Roboto"/>
                <a:sym typeface="Roboto"/>
              </a:rPr>
              <a:t>%</a:t>
            </a:r>
            <a:endParaRPr sz="1800" b="1" i="0" u="none" strike="noStrike" cap="none">
              <a:solidFill>
                <a:srgbClr val="000000"/>
              </a:solidFill>
              <a:latin typeface="Roboto"/>
              <a:ea typeface="Roboto"/>
              <a:cs typeface="Roboto"/>
              <a:sym typeface="Roboto"/>
            </a:endParaRPr>
          </a:p>
        </p:txBody>
      </p:sp>
      <p:sp>
        <p:nvSpPr>
          <p:cNvPr id="129" name="Google Shape;129;p2"/>
          <p:cNvSpPr/>
          <p:nvPr/>
        </p:nvSpPr>
        <p:spPr>
          <a:xfrm>
            <a:off x="9978365" y="4856251"/>
            <a:ext cx="1484100" cy="471900"/>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36"/>
              <a:buFont typeface="Arial"/>
              <a:buNone/>
            </a:pPr>
            <a:r>
              <a:rPr lang="fr" b="1">
                <a:solidFill>
                  <a:srgbClr val="FFFFFF"/>
                </a:solidFill>
                <a:latin typeface="Roboto"/>
                <a:ea typeface="Roboto"/>
                <a:cs typeface="Roboto"/>
                <a:sym typeface="Roboto"/>
              </a:rPr>
              <a:t>Zéro doses</a:t>
            </a:r>
            <a:r>
              <a:rPr lang="fr" b="1" baseline="30000">
                <a:solidFill>
                  <a:srgbClr val="FFFFFF"/>
                </a:solidFill>
                <a:latin typeface="Roboto"/>
                <a:ea typeface="Roboto"/>
                <a:cs typeface="Roboto"/>
                <a:sym typeface="Roboto"/>
              </a:rPr>
              <a:t>2</a:t>
            </a:r>
            <a:endParaRPr b="1" i="0" u="none" strike="noStrike" cap="none" baseline="30000">
              <a:solidFill>
                <a:srgbClr val="000000"/>
              </a:solidFill>
              <a:latin typeface="Roboto"/>
              <a:ea typeface="Roboto"/>
              <a:cs typeface="Roboto"/>
              <a:sym typeface="Roboto"/>
            </a:endParaRPr>
          </a:p>
        </p:txBody>
      </p:sp>
      <p:sp>
        <p:nvSpPr>
          <p:cNvPr id="130" name="Google Shape;130;p2"/>
          <p:cNvSpPr txBox="1"/>
          <p:nvPr/>
        </p:nvSpPr>
        <p:spPr>
          <a:xfrm>
            <a:off x="10190053" y="1873900"/>
            <a:ext cx="1266000" cy="5850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799"/>
              <a:buFont typeface="Arial"/>
              <a:buNone/>
            </a:pPr>
            <a:r>
              <a:rPr lang="fr" sz="1900" b="1">
                <a:solidFill>
                  <a:srgbClr val="FF0000"/>
                </a:solidFill>
                <a:latin typeface="Roboto"/>
                <a:ea typeface="Roboto"/>
                <a:cs typeface="Roboto"/>
                <a:sym typeface="Roboto"/>
              </a:rPr>
              <a:t>0.8</a:t>
            </a:r>
            <a:r>
              <a:rPr lang="fr" sz="1900" b="1" i="0" u="none" strike="noStrike" cap="none">
                <a:solidFill>
                  <a:srgbClr val="FF0000"/>
                </a:solidFill>
                <a:latin typeface="Roboto"/>
                <a:ea typeface="Roboto"/>
                <a:cs typeface="Roboto"/>
                <a:sym typeface="Roboto"/>
              </a:rPr>
              <a:t> million</a:t>
            </a:r>
            <a:endParaRPr sz="1900" b="1" i="0" u="none" strike="noStrike" cap="none">
              <a:solidFill>
                <a:srgbClr val="000000"/>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1799"/>
              <a:buFont typeface="Arial"/>
              <a:buNone/>
            </a:pPr>
            <a:r>
              <a:rPr lang="fr" sz="1900" b="1">
                <a:solidFill>
                  <a:srgbClr val="FF0000"/>
                </a:solidFill>
                <a:latin typeface="Roboto"/>
                <a:ea typeface="Roboto"/>
                <a:cs typeface="Roboto"/>
                <a:sym typeface="Roboto"/>
              </a:rPr>
              <a:t>20</a:t>
            </a:r>
            <a:r>
              <a:rPr lang="fr" sz="1900" b="1" i="0" u="none" strike="noStrike" cap="none">
                <a:solidFill>
                  <a:srgbClr val="FF0000"/>
                </a:solidFill>
                <a:latin typeface="Roboto"/>
                <a:ea typeface="Roboto"/>
                <a:cs typeface="Roboto"/>
                <a:sym typeface="Roboto"/>
              </a:rPr>
              <a:t>%</a:t>
            </a:r>
            <a:endParaRPr sz="1900" b="1" i="0" u="none" strike="noStrike" cap="none">
              <a:solidFill>
                <a:srgbClr val="000000"/>
              </a:solidFill>
              <a:latin typeface="Roboto"/>
              <a:ea typeface="Roboto"/>
              <a:cs typeface="Roboto"/>
              <a:sym typeface="Roboto"/>
            </a:endParaRPr>
          </a:p>
        </p:txBody>
      </p:sp>
      <p:grpSp>
        <p:nvGrpSpPr>
          <p:cNvPr id="131" name="Google Shape;131;p2"/>
          <p:cNvGrpSpPr/>
          <p:nvPr/>
        </p:nvGrpSpPr>
        <p:grpSpPr>
          <a:xfrm>
            <a:off x="898879" y="1235885"/>
            <a:ext cx="10455058" cy="706830"/>
            <a:chOff x="251739" y="907321"/>
            <a:chExt cx="8564104" cy="446400"/>
          </a:xfrm>
        </p:grpSpPr>
        <p:cxnSp>
          <p:nvCxnSpPr>
            <p:cNvPr id="132" name="Google Shape;132;p2"/>
            <p:cNvCxnSpPr/>
            <p:nvPr/>
          </p:nvCxnSpPr>
          <p:spPr>
            <a:xfrm rot="10800000" flipH="1">
              <a:off x="255043" y="1151566"/>
              <a:ext cx="8560800" cy="3600"/>
            </a:xfrm>
            <a:prstGeom prst="straightConnector1">
              <a:avLst/>
            </a:prstGeom>
            <a:noFill/>
            <a:ln w="9525" cap="flat" cmpd="sng">
              <a:solidFill>
                <a:srgbClr val="595959"/>
              </a:solidFill>
              <a:prstDash val="solid"/>
              <a:round/>
              <a:headEnd type="none" w="med" len="med"/>
              <a:tailEnd type="none" w="med" len="med"/>
            </a:ln>
          </p:spPr>
        </p:cxnSp>
        <p:sp>
          <p:nvSpPr>
            <p:cNvPr id="133" name="Google Shape;133;p2"/>
            <p:cNvSpPr txBox="1"/>
            <p:nvPr/>
          </p:nvSpPr>
          <p:spPr>
            <a:xfrm>
              <a:off x="251739" y="907321"/>
              <a:ext cx="8364300" cy="4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300"/>
                </a:spcAft>
                <a:buNone/>
              </a:pPr>
              <a:r>
                <a:rPr lang="fr" sz="1800" b="1">
                  <a:solidFill>
                    <a:srgbClr val="000000"/>
                  </a:solidFill>
                  <a:latin typeface="Roboto"/>
                  <a:ea typeface="Roboto"/>
                  <a:cs typeface="Roboto"/>
                  <a:sym typeface="Roboto"/>
                </a:rPr>
                <a:t>Répartition de la population cible de la RDC par statut vaccinal (2018)</a:t>
              </a:r>
              <a:endParaRPr sz="1800" b="1">
                <a:latin typeface="Roboto"/>
                <a:ea typeface="Roboto"/>
                <a:cs typeface="Roboto"/>
                <a:sym typeface="Roboto"/>
              </a:endParaRPr>
            </a:p>
          </p:txBody>
        </p:sp>
      </p:grpSp>
      <p:grpSp>
        <p:nvGrpSpPr>
          <p:cNvPr id="134" name="Google Shape;134;p2"/>
          <p:cNvGrpSpPr/>
          <p:nvPr/>
        </p:nvGrpSpPr>
        <p:grpSpPr>
          <a:xfrm>
            <a:off x="957102" y="2458904"/>
            <a:ext cx="10502248" cy="2300218"/>
            <a:chOff x="535349" y="2552393"/>
            <a:chExt cx="7967113" cy="1765325"/>
          </a:xfrm>
        </p:grpSpPr>
        <p:sp>
          <p:nvSpPr>
            <p:cNvPr id="135" name="Google Shape;135;p2"/>
            <p:cNvSpPr/>
            <p:nvPr/>
          </p:nvSpPr>
          <p:spPr>
            <a:xfrm>
              <a:off x="535349" y="2552397"/>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36" name="Google Shape;136;p2"/>
            <p:cNvSpPr/>
            <p:nvPr/>
          </p:nvSpPr>
          <p:spPr>
            <a:xfrm>
              <a:off x="535349" y="2917902"/>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37" name="Google Shape;137;p2"/>
            <p:cNvSpPr/>
            <p:nvPr/>
          </p:nvSpPr>
          <p:spPr>
            <a:xfrm>
              <a:off x="535349" y="3283408"/>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38" name="Google Shape;138;p2"/>
            <p:cNvSpPr/>
            <p:nvPr/>
          </p:nvSpPr>
          <p:spPr>
            <a:xfrm>
              <a:off x="535349" y="3648912"/>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39" name="Google Shape;139;p2"/>
            <p:cNvSpPr/>
            <p:nvPr/>
          </p:nvSpPr>
          <p:spPr>
            <a:xfrm>
              <a:off x="535349" y="4014418"/>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40" name="Google Shape;140;p2"/>
            <p:cNvSpPr/>
            <p:nvPr/>
          </p:nvSpPr>
          <p:spPr>
            <a:xfrm>
              <a:off x="937803" y="2552397"/>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41" name="Google Shape;141;p2"/>
            <p:cNvSpPr/>
            <p:nvPr/>
          </p:nvSpPr>
          <p:spPr>
            <a:xfrm>
              <a:off x="937803" y="2917902"/>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42" name="Google Shape;142;p2"/>
            <p:cNvSpPr/>
            <p:nvPr/>
          </p:nvSpPr>
          <p:spPr>
            <a:xfrm>
              <a:off x="937803" y="3283407"/>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43" name="Google Shape;143;p2"/>
            <p:cNvSpPr/>
            <p:nvPr/>
          </p:nvSpPr>
          <p:spPr>
            <a:xfrm>
              <a:off x="937803" y="3648911"/>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44" name="Google Shape;144;p2"/>
            <p:cNvSpPr/>
            <p:nvPr/>
          </p:nvSpPr>
          <p:spPr>
            <a:xfrm>
              <a:off x="937803" y="4014417"/>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45" name="Google Shape;145;p2"/>
            <p:cNvSpPr/>
            <p:nvPr/>
          </p:nvSpPr>
          <p:spPr>
            <a:xfrm>
              <a:off x="1340257" y="2552397"/>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46" name="Google Shape;146;p2"/>
            <p:cNvSpPr/>
            <p:nvPr/>
          </p:nvSpPr>
          <p:spPr>
            <a:xfrm>
              <a:off x="1340257" y="2917902"/>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47" name="Google Shape;147;p2"/>
            <p:cNvSpPr/>
            <p:nvPr/>
          </p:nvSpPr>
          <p:spPr>
            <a:xfrm>
              <a:off x="1340257" y="3283407"/>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48" name="Google Shape;148;p2"/>
            <p:cNvSpPr/>
            <p:nvPr/>
          </p:nvSpPr>
          <p:spPr>
            <a:xfrm>
              <a:off x="1340257" y="3648911"/>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49" name="Google Shape;149;p2"/>
            <p:cNvSpPr/>
            <p:nvPr/>
          </p:nvSpPr>
          <p:spPr>
            <a:xfrm>
              <a:off x="1340257" y="4014417"/>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50" name="Google Shape;150;p2"/>
            <p:cNvSpPr/>
            <p:nvPr/>
          </p:nvSpPr>
          <p:spPr>
            <a:xfrm>
              <a:off x="1742711" y="2552397"/>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51" name="Google Shape;151;p2"/>
            <p:cNvSpPr/>
            <p:nvPr/>
          </p:nvSpPr>
          <p:spPr>
            <a:xfrm>
              <a:off x="1742711" y="2917901"/>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52" name="Google Shape;152;p2"/>
            <p:cNvSpPr/>
            <p:nvPr/>
          </p:nvSpPr>
          <p:spPr>
            <a:xfrm>
              <a:off x="1742711" y="3283406"/>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53" name="Google Shape;153;p2"/>
            <p:cNvSpPr/>
            <p:nvPr/>
          </p:nvSpPr>
          <p:spPr>
            <a:xfrm>
              <a:off x="1742711" y="3648910"/>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54" name="Google Shape;154;p2"/>
            <p:cNvSpPr/>
            <p:nvPr/>
          </p:nvSpPr>
          <p:spPr>
            <a:xfrm>
              <a:off x="1742711" y="4014416"/>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55" name="Google Shape;155;p2"/>
            <p:cNvSpPr/>
            <p:nvPr/>
          </p:nvSpPr>
          <p:spPr>
            <a:xfrm>
              <a:off x="2145165" y="2552397"/>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56" name="Google Shape;156;p2"/>
            <p:cNvSpPr/>
            <p:nvPr/>
          </p:nvSpPr>
          <p:spPr>
            <a:xfrm>
              <a:off x="2145165" y="2917901"/>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57" name="Google Shape;157;p2"/>
            <p:cNvSpPr/>
            <p:nvPr/>
          </p:nvSpPr>
          <p:spPr>
            <a:xfrm>
              <a:off x="2145165" y="3283406"/>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58" name="Google Shape;158;p2"/>
            <p:cNvSpPr/>
            <p:nvPr/>
          </p:nvSpPr>
          <p:spPr>
            <a:xfrm>
              <a:off x="2145165" y="3648910"/>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59" name="Google Shape;159;p2"/>
            <p:cNvSpPr/>
            <p:nvPr/>
          </p:nvSpPr>
          <p:spPr>
            <a:xfrm>
              <a:off x="2145165" y="4014416"/>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60" name="Google Shape;160;p2"/>
            <p:cNvSpPr/>
            <p:nvPr/>
          </p:nvSpPr>
          <p:spPr>
            <a:xfrm>
              <a:off x="2547619" y="2552396"/>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61" name="Google Shape;161;p2"/>
            <p:cNvSpPr/>
            <p:nvPr/>
          </p:nvSpPr>
          <p:spPr>
            <a:xfrm>
              <a:off x="2547619" y="2917900"/>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62" name="Google Shape;162;p2"/>
            <p:cNvSpPr/>
            <p:nvPr/>
          </p:nvSpPr>
          <p:spPr>
            <a:xfrm>
              <a:off x="2547619" y="3283405"/>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63" name="Google Shape;163;p2"/>
            <p:cNvSpPr/>
            <p:nvPr/>
          </p:nvSpPr>
          <p:spPr>
            <a:xfrm>
              <a:off x="2547619" y="3648909"/>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64" name="Google Shape;164;p2"/>
            <p:cNvSpPr/>
            <p:nvPr/>
          </p:nvSpPr>
          <p:spPr>
            <a:xfrm>
              <a:off x="2547619" y="4014415"/>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65" name="Google Shape;165;p2"/>
            <p:cNvSpPr/>
            <p:nvPr/>
          </p:nvSpPr>
          <p:spPr>
            <a:xfrm>
              <a:off x="2950073" y="2552396"/>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66" name="Google Shape;166;p2"/>
            <p:cNvSpPr/>
            <p:nvPr/>
          </p:nvSpPr>
          <p:spPr>
            <a:xfrm>
              <a:off x="2950073" y="2917900"/>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67" name="Google Shape;167;p2"/>
            <p:cNvSpPr/>
            <p:nvPr/>
          </p:nvSpPr>
          <p:spPr>
            <a:xfrm>
              <a:off x="2950073" y="3283405"/>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68" name="Google Shape;168;p2"/>
            <p:cNvSpPr/>
            <p:nvPr/>
          </p:nvSpPr>
          <p:spPr>
            <a:xfrm>
              <a:off x="2950073" y="3648909"/>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69" name="Google Shape;169;p2"/>
            <p:cNvSpPr/>
            <p:nvPr/>
          </p:nvSpPr>
          <p:spPr>
            <a:xfrm>
              <a:off x="2950073" y="4014415"/>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70" name="Google Shape;170;p2"/>
            <p:cNvSpPr/>
            <p:nvPr/>
          </p:nvSpPr>
          <p:spPr>
            <a:xfrm>
              <a:off x="3352526" y="2552395"/>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71" name="Google Shape;171;p2"/>
            <p:cNvSpPr/>
            <p:nvPr/>
          </p:nvSpPr>
          <p:spPr>
            <a:xfrm>
              <a:off x="3352526" y="2917899"/>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72" name="Google Shape;172;p2"/>
            <p:cNvSpPr/>
            <p:nvPr/>
          </p:nvSpPr>
          <p:spPr>
            <a:xfrm>
              <a:off x="3352526" y="328340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73" name="Google Shape;173;p2"/>
            <p:cNvSpPr/>
            <p:nvPr/>
          </p:nvSpPr>
          <p:spPr>
            <a:xfrm>
              <a:off x="3352526" y="3648908"/>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74" name="Google Shape;174;p2"/>
            <p:cNvSpPr/>
            <p:nvPr/>
          </p:nvSpPr>
          <p:spPr>
            <a:xfrm>
              <a:off x="3352526" y="401441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75" name="Google Shape;175;p2"/>
            <p:cNvSpPr/>
            <p:nvPr/>
          </p:nvSpPr>
          <p:spPr>
            <a:xfrm>
              <a:off x="3754981" y="2552395"/>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76" name="Google Shape;176;p2"/>
            <p:cNvSpPr/>
            <p:nvPr/>
          </p:nvSpPr>
          <p:spPr>
            <a:xfrm>
              <a:off x="3754981" y="2917899"/>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77" name="Google Shape;177;p2"/>
            <p:cNvSpPr/>
            <p:nvPr/>
          </p:nvSpPr>
          <p:spPr>
            <a:xfrm>
              <a:off x="3754981" y="328340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78" name="Google Shape;178;p2"/>
            <p:cNvSpPr/>
            <p:nvPr/>
          </p:nvSpPr>
          <p:spPr>
            <a:xfrm>
              <a:off x="3754981" y="3648908"/>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79" name="Google Shape;179;p2"/>
            <p:cNvSpPr/>
            <p:nvPr/>
          </p:nvSpPr>
          <p:spPr>
            <a:xfrm>
              <a:off x="3754981" y="401441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80" name="Google Shape;180;p2"/>
            <p:cNvSpPr/>
            <p:nvPr/>
          </p:nvSpPr>
          <p:spPr>
            <a:xfrm>
              <a:off x="4157434" y="255239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81" name="Google Shape;181;p2"/>
            <p:cNvSpPr/>
            <p:nvPr/>
          </p:nvSpPr>
          <p:spPr>
            <a:xfrm>
              <a:off x="4157434" y="2917898"/>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82" name="Google Shape;182;p2"/>
            <p:cNvSpPr/>
            <p:nvPr/>
          </p:nvSpPr>
          <p:spPr>
            <a:xfrm>
              <a:off x="4157434" y="3283403"/>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83" name="Google Shape;183;p2"/>
            <p:cNvSpPr/>
            <p:nvPr/>
          </p:nvSpPr>
          <p:spPr>
            <a:xfrm>
              <a:off x="4157434" y="3648907"/>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84" name="Google Shape;184;p2"/>
            <p:cNvSpPr/>
            <p:nvPr/>
          </p:nvSpPr>
          <p:spPr>
            <a:xfrm>
              <a:off x="4157434" y="4014413"/>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85" name="Google Shape;185;p2"/>
            <p:cNvSpPr/>
            <p:nvPr/>
          </p:nvSpPr>
          <p:spPr>
            <a:xfrm>
              <a:off x="4559889" y="255239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86" name="Google Shape;186;p2"/>
            <p:cNvSpPr/>
            <p:nvPr/>
          </p:nvSpPr>
          <p:spPr>
            <a:xfrm>
              <a:off x="4559889" y="2917898"/>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87" name="Google Shape;187;p2"/>
            <p:cNvSpPr/>
            <p:nvPr/>
          </p:nvSpPr>
          <p:spPr>
            <a:xfrm>
              <a:off x="4559889" y="3283403"/>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88" name="Google Shape;188;p2"/>
            <p:cNvSpPr/>
            <p:nvPr/>
          </p:nvSpPr>
          <p:spPr>
            <a:xfrm>
              <a:off x="4559889" y="3648907"/>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89" name="Google Shape;189;p2"/>
            <p:cNvSpPr/>
            <p:nvPr/>
          </p:nvSpPr>
          <p:spPr>
            <a:xfrm>
              <a:off x="4559889" y="4014413"/>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90" name="Google Shape;190;p2"/>
            <p:cNvSpPr/>
            <p:nvPr/>
          </p:nvSpPr>
          <p:spPr>
            <a:xfrm>
              <a:off x="4962342" y="2552393"/>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91" name="Google Shape;191;p2"/>
            <p:cNvSpPr/>
            <p:nvPr/>
          </p:nvSpPr>
          <p:spPr>
            <a:xfrm>
              <a:off x="4962342" y="2917897"/>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92" name="Google Shape;192;p2"/>
            <p:cNvSpPr/>
            <p:nvPr/>
          </p:nvSpPr>
          <p:spPr>
            <a:xfrm>
              <a:off x="4962342" y="3283402"/>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93" name="Google Shape;193;p2"/>
            <p:cNvSpPr/>
            <p:nvPr/>
          </p:nvSpPr>
          <p:spPr>
            <a:xfrm>
              <a:off x="4962342" y="3648906"/>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94" name="Google Shape;194;p2"/>
            <p:cNvSpPr/>
            <p:nvPr/>
          </p:nvSpPr>
          <p:spPr>
            <a:xfrm>
              <a:off x="4962342" y="4014412"/>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95" name="Google Shape;195;p2"/>
            <p:cNvSpPr/>
            <p:nvPr/>
          </p:nvSpPr>
          <p:spPr>
            <a:xfrm>
              <a:off x="5364797" y="2552397"/>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96" name="Google Shape;196;p2"/>
            <p:cNvSpPr/>
            <p:nvPr/>
          </p:nvSpPr>
          <p:spPr>
            <a:xfrm>
              <a:off x="5364797" y="2917901"/>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97" name="Google Shape;197;p2"/>
            <p:cNvSpPr/>
            <p:nvPr/>
          </p:nvSpPr>
          <p:spPr>
            <a:xfrm>
              <a:off x="5364797" y="3283406"/>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98" name="Google Shape;198;p2"/>
            <p:cNvSpPr/>
            <p:nvPr/>
          </p:nvSpPr>
          <p:spPr>
            <a:xfrm>
              <a:off x="5364797" y="3648910"/>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199" name="Google Shape;199;p2"/>
            <p:cNvSpPr/>
            <p:nvPr/>
          </p:nvSpPr>
          <p:spPr>
            <a:xfrm>
              <a:off x="5364797" y="4014416"/>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00" name="Google Shape;200;p2"/>
            <p:cNvSpPr/>
            <p:nvPr/>
          </p:nvSpPr>
          <p:spPr>
            <a:xfrm>
              <a:off x="535349" y="2552398"/>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01" name="Google Shape;201;p2"/>
            <p:cNvSpPr/>
            <p:nvPr/>
          </p:nvSpPr>
          <p:spPr>
            <a:xfrm>
              <a:off x="535349" y="2917903"/>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02" name="Google Shape;202;p2"/>
            <p:cNvSpPr/>
            <p:nvPr/>
          </p:nvSpPr>
          <p:spPr>
            <a:xfrm>
              <a:off x="535349" y="3283408"/>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03" name="Google Shape;203;p2"/>
            <p:cNvSpPr/>
            <p:nvPr/>
          </p:nvSpPr>
          <p:spPr>
            <a:xfrm>
              <a:off x="535349" y="3648912"/>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04" name="Google Shape;204;p2"/>
            <p:cNvSpPr/>
            <p:nvPr/>
          </p:nvSpPr>
          <p:spPr>
            <a:xfrm>
              <a:off x="535349" y="4014418"/>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05" name="Google Shape;205;p2"/>
            <p:cNvSpPr/>
            <p:nvPr/>
          </p:nvSpPr>
          <p:spPr>
            <a:xfrm>
              <a:off x="937803" y="2552397"/>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06" name="Google Shape;206;p2"/>
            <p:cNvSpPr/>
            <p:nvPr/>
          </p:nvSpPr>
          <p:spPr>
            <a:xfrm>
              <a:off x="937803" y="2917902"/>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07" name="Google Shape;207;p2"/>
            <p:cNvSpPr/>
            <p:nvPr/>
          </p:nvSpPr>
          <p:spPr>
            <a:xfrm>
              <a:off x="937803" y="3283407"/>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08" name="Google Shape;208;p2"/>
            <p:cNvSpPr/>
            <p:nvPr/>
          </p:nvSpPr>
          <p:spPr>
            <a:xfrm>
              <a:off x="937803" y="3648911"/>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09" name="Google Shape;209;p2"/>
            <p:cNvSpPr/>
            <p:nvPr/>
          </p:nvSpPr>
          <p:spPr>
            <a:xfrm>
              <a:off x="937803" y="4014417"/>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10" name="Google Shape;210;p2"/>
            <p:cNvSpPr/>
            <p:nvPr/>
          </p:nvSpPr>
          <p:spPr>
            <a:xfrm>
              <a:off x="1340257" y="3648911"/>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11" name="Google Shape;211;p2"/>
            <p:cNvSpPr/>
            <p:nvPr/>
          </p:nvSpPr>
          <p:spPr>
            <a:xfrm>
              <a:off x="1340257" y="4014417"/>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12" name="Google Shape;212;p2"/>
            <p:cNvSpPr/>
            <p:nvPr/>
          </p:nvSpPr>
          <p:spPr>
            <a:xfrm>
              <a:off x="1340257" y="2552397"/>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13" name="Google Shape;213;p2"/>
            <p:cNvSpPr/>
            <p:nvPr/>
          </p:nvSpPr>
          <p:spPr>
            <a:xfrm>
              <a:off x="1340257" y="2917902"/>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14" name="Google Shape;214;p2"/>
            <p:cNvSpPr/>
            <p:nvPr/>
          </p:nvSpPr>
          <p:spPr>
            <a:xfrm>
              <a:off x="1340257" y="3283407"/>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15" name="Google Shape;215;p2"/>
            <p:cNvSpPr/>
            <p:nvPr/>
          </p:nvSpPr>
          <p:spPr>
            <a:xfrm>
              <a:off x="1742711" y="2552397"/>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16" name="Google Shape;216;p2"/>
            <p:cNvSpPr/>
            <p:nvPr/>
          </p:nvSpPr>
          <p:spPr>
            <a:xfrm>
              <a:off x="1742711" y="2917901"/>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17" name="Google Shape;217;p2"/>
            <p:cNvSpPr/>
            <p:nvPr/>
          </p:nvSpPr>
          <p:spPr>
            <a:xfrm>
              <a:off x="1742711" y="3283406"/>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18" name="Google Shape;218;p2"/>
            <p:cNvSpPr/>
            <p:nvPr/>
          </p:nvSpPr>
          <p:spPr>
            <a:xfrm>
              <a:off x="1742711" y="3648911"/>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19" name="Google Shape;219;p2"/>
            <p:cNvSpPr/>
            <p:nvPr/>
          </p:nvSpPr>
          <p:spPr>
            <a:xfrm>
              <a:off x="1742711" y="4014417"/>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20" name="Google Shape;220;p2"/>
            <p:cNvSpPr/>
            <p:nvPr/>
          </p:nvSpPr>
          <p:spPr>
            <a:xfrm>
              <a:off x="2145165" y="2552397"/>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21" name="Google Shape;221;p2"/>
            <p:cNvSpPr/>
            <p:nvPr/>
          </p:nvSpPr>
          <p:spPr>
            <a:xfrm>
              <a:off x="2145165" y="2917901"/>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22" name="Google Shape;222;p2"/>
            <p:cNvSpPr/>
            <p:nvPr/>
          </p:nvSpPr>
          <p:spPr>
            <a:xfrm>
              <a:off x="2145165" y="3283406"/>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23" name="Google Shape;223;p2"/>
            <p:cNvSpPr/>
            <p:nvPr/>
          </p:nvSpPr>
          <p:spPr>
            <a:xfrm>
              <a:off x="2145165" y="3648911"/>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24" name="Google Shape;224;p2"/>
            <p:cNvSpPr/>
            <p:nvPr/>
          </p:nvSpPr>
          <p:spPr>
            <a:xfrm>
              <a:off x="2145165" y="4014417"/>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25" name="Google Shape;225;p2"/>
            <p:cNvSpPr/>
            <p:nvPr/>
          </p:nvSpPr>
          <p:spPr>
            <a:xfrm>
              <a:off x="2547619" y="3283405"/>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26" name="Google Shape;226;p2"/>
            <p:cNvSpPr/>
            <p:nvPr/>
          </p:nvSpPr>
          <p:spPr>
            <a:xfrm>
              <a:off x="2547619" y="3648909"/>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27" name="Google Shape;227;p2"/>
            <p:cNvSpPr/>
            <p:nvPr/>
          </p:nvSpPr>
          <p:spPr>
            <a:xfrm>
              <a:off x="2547619" y="4014415"/>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28" name="Google Shape;228;p2"/>
            <p:cNvSpPr/>
            <p:nvPr/>
          </p:nvSpPr>
          <p:spPr>
            <a:xfrm>
              <a:off x="2547619" y="2552396"/>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29" name="Google Shape;229;p2"/>
            <p:cNvSpPr/>
            <p:nvPr/>
          </p:nvSpPr>
          <p:spPr>
            <a:xfrm>
              <a:off x="2547619" y="2917900"/>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30" name="Google Shape;230;p2"/>
            <p:cNvSpPr/>
            <p:nvPr/>
          </p:nvSpPr>
          <p:spPr>
            <a:xfrm>
              <a:off x="2950073" y="2552396"/>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31" name="Google Shape;231;p2"/>
            <p:cNvSpPr/>
            <p:nvPr/>
          </p:nvSpPr>
          <p:spPr>
            <a:xfrm>
              <a:off x="2950073" y="2917900"/>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32" name="Google Shape;232;p2"/>
            <p:cNvSpPr/>
            <p:nvPr/>
          </p:nvSpPr>
          <p:spPr>
            <a:xfrm>
              <a:off x="2950073" y="3283405"/>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33" name="Google Shape;233;p2"/>
            <p:cNvSpPr/>
            <p:nvPr/>
          </p:nvSpPr>
          <p:spPr>
            <a:xfrm>
              <a:off x="2950073" y="3648909"/>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34" name="Google Shape;234;p2"/>
            <p:cNvSpPr/>
            <p:nvPr/>
          </p:nvSpPr>
          <p:spPr>
            <a:xfrm>
              <a:off x="2950073" y="4014415"/>
              <a:ext cx="315000" cy="3033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35" name="Google Shape;235;p2"/>
            <p:cNvSpPr/>
            <p:nvPr/>
          </p:nvSpPr>
          <p:spPr>
            <a:xfrm>
              <a:off x="3352527" y="2552395"/>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36" name="Google Shape;236;p2"/>
            <p:cNvSpPr/>
            <p:nvPr/>
          </p:nvSpPr>
          <p:spPr>
            <a:xfrm>
              <a:off x="3352527" y="2917899"/>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37" name="Google Shape;237;p2"/>
            <p:cNvSpPr/>
            <p:nvPr/>
          </p:nvSpPr>
          <p:spPr>
            <a:xfrm>
              <a:off x="3352527" y="328340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38" name="Google Shape;238;p2"/>
            <p:cNvSpPr/>
            <p:nvPr/>
          </p:nvSpPr>
          <p:spPr>
            <a:xfrm>
              <a:off x="3352527" y="3648908"/>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39" name="Google Shape;239;p2"/>
            <p:cNvSpPr/>
            <p:nvPr/>
          </p:nvSpPr>
          <p:spPr>
            <a:xfrm>
              <a:off x="3352527" y="401441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40" name="Google Shape;240;p2"/>
            <p:cNvSpPr/>
            <p:nvPr/>
          </p:nvSpPr>
          <p:spPr>
            <a:xfrm>
              <a:off x="3754981" y="2552395"/>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41" name="Google Shape;241;p2"/>
            <p:cNvSpPr/>
            <p:nvPr/>
          </p:nvSpPr>
          <p:spPr>
            <a:xfrm>
              <a:off x="3754981" y="2917899"/>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42" name="Google Shape;242;p2"/>
            <p:cNvSpPr/>
            <p:nvPr/>
          </p:nvSpPr>
          <p:spPr>
            <a:xfrm>
              <a:off x="3754981" y="328340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43" name="Google Shape;243;p2"/>
            <p:cNvSpPr/>
            <p:nvPr/>
          </p:nvSpPr>
          <p:spPr>
            <a:xfrm>
              <a:off x="3754981" y="3648908"/>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44" name="Google Shape;244;p2"/>
            <p:cNvSpPr/>
            <p:nvPr/>
          </p:nvSpPr>
          <p:spPr>
            <a:xfrm>
              <a:off x="3754981" y="401441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45" name="Google Shape;245;p2"/>
            <p:cNvSpPr/>
            <p:nvPr/>
          </p:nvSpPr>
          <p:spPr>
            <a:xfrm>
              <a:off x="4157435" y="4014413"/>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46" name="Google Shape;246;p2"/>
            <p:cNvSpPr/>
            <p:nvPr/>
          </p:nvSpPr>
          <p:spPr>
            <a:xfrm>
              <a:off x="4157435" y="255239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47" name="Google Shape;247;p2"/>
            <p:cNvSpPr/>
            <p:nvPr/>
          </p:nvSpPr>
          <p:spPr>
            <a:xfrm>
              <a:off x="4157435" y="2917898"/>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48" name="Google Shape;248;p2"/>
            <p:cNvSpPr/>
            <p:nvPr/>
          </p:nvSpPr>
          <p:spPr>
            <a:xfrm>
              <a:off x="4157435" y="3283403"/>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49" name="Google Shape;249;p2"/>
            <p:cNvSpPr/>
            <p:nvPr/>
          </p:nvSpPr>
          <p:spPr>
            <a:xfrm>
              <a:off x="4157435" y="3648907"/>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50" name="Google Shape;250;p2"/>
            <p:cNvSpPr/>
            <p:nvPr/>
          </p:nvSpPr>
          <p:spPr>
            <a:xfrm>
              <a:off x="4559889" y="255239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51" name="Google Shape;251;p2"/>
            <p:cNvSpPr/>
            <p:nvPr/>
          </p:nvSpPr>
          <p:spPr>
            <a:xfrm>
              <a:off x="4559889" y="2917898"/>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52" name="Google Shape;252;p2"/>
            <p:cNvSpPr/>
            <p:nvPr/>
          </p:nvSpPr>
          <p:spPr>
            <a:xfrm>
              <a:off x="4559889" y="3283403"/>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53" name="Google Shape;253;p2"/>
            <p:cNvSpPr/>
            <p:nvPr/>
          </p:nvSpPr>
          <p:spPr>
            <a:xfrm>
              <a:off x="4559889" y="3648907"/>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54" name="Google Shape;254;p2"/>
            <p:cNvSpPr/>
            <p:nvPr/>
          </p:nvSpPr>
          <p:spPr>
            <a:xfrm>
              <a:off x="4559889" y="4014413"/>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55" name="Google Shape;255;p2"/>
            <p:cNvSpPr/>
            <p:nvPr/>
          </p:nvSpPr>
          <p:spPr>
            <a:xfrm>
              <a:off x="4962343" y="2552393"/>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56" name="Google Shape;256;p2"/>
            <p:cNvSpPr/>
            <p:nvPr/>
          </p:nvSpPr>
          <p:spPr>
            <a:xfrm>
              <a:off x="4962343" y="2917897"/>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57" name="Google Shape;257;p2"/>
            <p:cNvSpPr/>
            <p:nvPr/>
          </p:nvSpPr>
          <p:spPr>
            <a:xfrm>
              <a:off x="4962343" y="3283402"/>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58" name="Google Shape;258;p2"/>
            <p:cNvSpPr/>
            <p:nvPr/>
          </p:nvSpPr>
          <p:spPr>
            <a:xfrm>
              <a:off x="4962343" y="3648906"/>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59" name="Google Shape;259;p2"/>
            <p:cNvSpPr/>
            <p:nvPr/>
          </p:nvSpPr>
          <p:spPr>
            <a:xfrm>
              <a:off x="4962343" y="4014412"/>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60" name="Google Shape;260;p2"/>
            <p:cNvSpPr/>
            <p:nvPr/>
          </p:nvSpPr>
          <p:spPr>
            <a:xfrm>
              <a:off x="5364797" y="2552397"/>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61" name="Google Shape;261;p2"/>
            <p:cNvSpPr/>
            <p:nvPr/>
          </p:nvSpPr>
          <p:spPr>
            <a:xfrm>
              <a:off x="5364797" y="2917901"/>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62" name="Google Shape;262;p2"/>
            <p:cNvSpPr/>
            <p:nvPr/>
          </p:nvSpPr>
          <p:spPr>
            <a:xfrm>
              <a:off x="5364797" y="3283406"/>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63" name="Google Shape;263;p2"/>
            <p:cNvSpPr/>
            <p:nvPr/>
          </p:nvSpPr>
          <p:spPr>
            <a:xfrm>
              <a:off x="5364797" y="3648910"/>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64" name="Google Shape;264;p2"/>
            <p:cNvSpPr/>
            <p:nvPr/>
          </p:nvSpPr>
          <p:spPr>
            <a:xfrm>
              <a:off x="5364797" y="4014416"/>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65" name="Google Shape;265;p2"/>
            <p:cNvSpPr/>
            <p:nvPr/>
          </p:nvSpPr>
          <p:spPr>
            <a:xfrm>
              <a:off x="5767251" y="2552396"/>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66" name="Google Shape;266;p2"/>
            <p:cNvSpPr/>
            <p:nvPr/>
          </p:nvSpPr>
          <p:spPr>
            <a:xfrm>
              <a:off x="5766356" y="2917900"/>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67" name="Google Shape;267;p2"/>
            <p:cNvSpPr/>
            <p:nvPr/>
          </p:nvSpPr>
          <p:spPr>
            <a:xfrm>
              <a:off x="5766356" y="328340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68" name="Google Shape;268;p2"/>
            <p:cNvSpPr/>
            <p:nvPr/>
          </p:nvSpPr>
          <p:spPr>
            <a:xfrm>
              <a:off x="5766356" y="3648909"/>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69" name="Google Shape;269;p2"/>
            <p:cNvSpPr/>
            <p:nvPr/>
          </p:nvSpPr>
          <p:spPr>
            <a:xfrm>
              <a:off x="5766356" y="4014415"/>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70" name="Google Shape;270;p2"/>
            <p:cNvSpPr/>
            <p:nvPr/>
          </p:nvSpPr>
          <p:spPr>
            <a:xfrm>
              <a:off x="6168811" y="2552395"/>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71" name="Google Shape;271;p2"/>
            <p:cNvSpPr/>
            <p:nvPr/>
          </p:nvSpPr>
          <p:spPr>
            <a:xfrm>
              <a:off x="6168811" y="2917900"/>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72" name="Google Shape;272;p2"/>
            <p:cNvSpPr/>
            <p:nvPr/>
          </p:nvSpPr>
          <p:spPr>
            <a:xfrm>
              <a:off x="6168811" y="3283404"/>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73" name="Google Shape;273;p2"/>
            <p:cNvSpPr/>
            <p:nvPr/>
          </p:nvSpPr>
          <p:spPr>
            <a:xfrm>
              <a:off x="6168811" y="3648909"/>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74" name="Google Shape;274;p2"/>
            <p:cNvSpPr/>
            <p:nvPr/>
          </p:nvSpPr>
          <p:spPr>
            <a:xfrm>
              <a:off x="6168811" y="4014415"/>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75" name="Google Shape;275;p2"/>
            <p:cNvSpPr/>
            <p:nvPr/>
          </p:nvSpPr>
          <p:spPr>
            <a:xfrm>
              <a:off x="6571264" y="2552394"/>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76" name="Google Shape;276;p2"/>
            <p:cNvSpPr/>
            <p:nvPr/>
          </p:nvSpPr>
          <p:spPr>
            <a:xfrm>
              <a:off x="6571264" y="2917899"/>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77" name="Google Shape;277;p2"/>
            <p:cNvSpPr/>
            <p:nvPr/>
          </p:nvSpPr>
          <p:spPr>
            <a:xfrm>
              <a:off x="6571264" y="3283403"/>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78" name="Google Shape;278;p2"/>
            <p:cNvSpPr/>
            <p:nvPr/>
          </p:nvSpPr>
          <p:spPr>
            <a:xfrm>
              <a:off x="6571264" y="3648908"/>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79" name="Google Shape;279;p2"/>
            <p:cNvSpPr/>
            <p:nvPr/>
          </p:nvSpPr>
          <p:spPr>
            <a:xfrm>
              <a:off x="6571264" y="4014414"/>
              <a:ext cx="315000" cy="303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80" name="Google Shape;280;p2"/>
            <p:cNvSpPr/>
            <p:nvPr/>
          </p:nvSpPr>
          <p:spPr>
            <a:xfrm>
              <a:off x="6973719" y="2552394"/>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81" name="Google Shape;281;p2"/>
            <p:cNvSpPr/>
            <p:nvPr/>
          </p:nvSpPr>
          <p:spPr>
            <a:xfrm>
              <a:off x="6973719" y="2917899"/>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82" name="Google Shape;282;p2"/>
            <p:cNvSpPr/>
            <p:nvPr/>
          </p:nvSpPr>
          <p:spPr>
            <a:xfrm>
              <a:off x="6973719" y="3283403"/>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83" name="Google Shape;283;p2"/>
            <p:cNvSpPr/>
            <p:nvPr/>
          </p:nvSpPr>
          <p:spPr>
            <a:xfrm>
              <a:off x="6973719" y="3648908"/>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84" name="Google Shape;284;p2"/>
            <p:cNvSpPr/>
            <p:nvPr/>
          </p:nvSpPr>
          <p:spPr>
            <a:xfrm>
              <a:off x="6973719" y="4014414"/>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85" name="Google Shape;285;p2"/>
            <p:cNvSpPr/>
            <p:nvPr/>
          </p:nvSpPr>
          <p:spPr>
            <a:xfrm>
              <a:off x="7376172" y="2552393"/>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86" name="Google Shape;286;p2"/>
            <p:cNvSpPr/>
            <p:nvPr/>
          </p:nvSpPr>
          <p:spPr>
            <a:xfrm>
              <a:off x="7376172" y="2917898"/>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87" name="Google Shape;287;p2"/>
            <p:cNvSpPr/>
            <p:nvPr/>
          </p:nvSpPr>
          <p:spPr>
            <a:xfrm>
              <a:off x="7376172" y="3283402"/>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88" name="Google Shape;288;p2"/>
            <p:cNvSpPr/>
            <p:nvPr/>
          </p:nvSpPr>
          <p:spPr>
            <a:xfrm>
              <a:off x="7376172" y="3648907"/>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89" name="Google Shape;289;p2"/>
            <p:cNvSpPr/>
            <p:nvPr/>
          </p:nvSpPr>
          <p:spPr>
            <a:xfrm>
              <a:off x="7376172" y="4014413"/>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90" name="Google Shape;290;p2"/>
            <p:cNvSpPr/>
            <p:nvPr/>
          </p:nvSpPr>
          <p:spPr>
            <a:xfrm>
              <a:off x="7778626" y="2552393"/>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91" name="Google Shape;291;p2"/>
            <p:cNvSpPr/>
            <p:nvPr/>
          </p:nvSpPr>
          <p:spPr>
            <a:xfrm>
              <a:off x="7778626" y="2917898"/>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92" name="Google Shape;292;p2"/>
            <p:cNvSpPr/>
            <p:nvPr/>
          </p:nvSpPr>
          <p:spPr>
            <a:xfrm>
              <a:off x="7778626" y="3283402"/>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93" name="Google Shape;293;p2"/>
            <p:cNvSpPr/>
            <p:nvPr/>
          </p:nvSpPr>
          <p:spPr>
            <a:xfrm>
              <a:off x="7778626" y="3648907"/>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94" name="Google Shape;294;p2"/>
            <p:cNvSpPr/>
            <p:nvPr/>
          </p:nvSpPr>
          <p:spPr>
            <a:xfrm>
              <a:off x="7778626" y="4014413"/>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95" name="Google Shape;295;p2"/>
            <p:cNvSpPr/>
            <p:nvPr/>
          </p:nvSpPr>
          <p:spPr>
            <a:xfrm>
              <a:off x="5766357" y="4014415"/>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96" name="Google Shape;296;p2"/>
            <p:cNvSpPr/>
            <p:nvPr/>
          </p:nvSpPr>
          <p:spPr>
            <a:xfrm>
              <a:off x="5766357" y="2917900"/>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97" name="Google Shape;297;p2"/>
            <p:cNvSpPr/>
            <p:nvPr/>
          </p:nvSpPr>
          <p:spPr>
            <a:xfrm>
              <a:off x="5766357" y="328340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98" name="Google Shape;298;p2"/>
            <p:cNvSpPr/>
            <p:nvPr/>
          </p:nvSpPr>
          <p:spPr>
            <a:xfrm>
              <a:off x="5766357" y="3648909"/>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299" name="Google Shape;299;p2"/>
            <p:cNvSpPr/>
            <p:nvPr/>
          </p:nvSpPr>
          <p:spPr>
            <a:xfrm>
              <a:off x="6168811" y="2552395"/>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00" name="Google Shape;300;p2"/>
            <p:cNvSpPr/>
            <p:nvPr/>
          </p:nvSpPr>
          <p:spPr>
            <a:xfrm>
              <a:off x="6168811" y="2917900"/>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01" name="Google Shape;301;p2"/>
            <p:cNvSpPr/>
            <p:nvPr/>
          </p:nvSpPr>
          <p:spPr>
            <a:xfrm>
              <a:off x="6168811" y="3283404"/>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02" name="Google Shape;302;p2"/>
            <p:cNvSpPr/>
            <p:nvPr/>
          </p:nvSpPr>
          <p:spPr>
            <a:xfrm>
              <a:off x="6168811" y="3648909"/>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03" name="Google Shape;303;p2"/>
            <p:cNvSpPr/>
            <p:nvPr/>
          </p:nvSpPr>
          <p:spPr>
            <a:xfrm>
              <a:off x="6168811" y="4014416"/>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04" name="Google Shape;304;p2"/>
            <p:cNvSpPr/>
            <p:nvPr/>
          </p:nvSpPr>
          <p:spPr>
            <a:xfrm>
              <a:off x="6571264" y="2552394"/>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05" name="Google Shape;305;p2"/>
            <p:cNvSpPr/>
            <p:nvPr/>
          </p:nvSpPr>
          <p:spPr>
            <a:xfrm>
              <a:off x="6571264" y="2917899"/>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06" name="Google Shape;306;p2"/>
            <p:cNvSpPr/>
            <p:nvPr/>
          </p:nvSpPr>
          <p:spPr>
            <a:xfrm>
              <a:off x="6571264" y="3283403"/>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07" name="Google Shape;307;p2"/>
            <p:cNvSpPr/>
            <p:nvPr/>
          </p:nvSpPr>
          <p:spPr>
            <a:xfrm>
              <a:off x="6571264" y="3648909"/>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08" name="Google Shape;308;p2"/>
            <p:cNvSpPr/>
            <p:nvPr/>
          </p:nvSpPr>
          <p:spPr>
            <a:xfrm>
              <a:off x="6571264" y="4014415"/>
              <a:ext cx="315000" cy="3033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09" name="Google Shape;309;p2"/>
            <p:cNvSpPr/>
            <p:nvPr/>
          </p:nvSpPr>
          <p:spPr>
            <a:xfrm>
              <a:off x="6973719" y="2552394"/>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10" name="Google Shape;310;p2"/>
            <p:cNvSpPr/>
            <p:nvPr/>
          </p:nvSpPr>
          <p:spPr>
            <a:xfrm>
              <a:off x="6973719" y="2917899"/>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11" name="Google Shape;311;p2"/>
            <p:cNvSpPr/>
            <p:nvPr/>
          </p:nvSpPr>
          <p:spPr>
            <a:xfrm>
              <a:off x="6973719" y="3283403"/>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12" name="Google Shape;312;p2"/>
            <p:cNvSpPr/>
            <p:nvPr/>
          </p:nvSpPr>
          <p:spPr>
            <a:xfrm>
              <a:off x="6973719" y="3648909"/>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13" name="Google Shape;313;p2"/>
            <p:cNvSpPr/>
            <p:nvPr/>
          </p:nvSpPr>
          <p:spPr>
            <a:xfrm>
              <a:off x="6973719" y="4014415"/>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14" name="Google Shape;314;p2"/>
            <p:cNvSpPr/>
            <p:nvPr/>
          </p:nvSpPr>
          <p:spPr>
            <a:xfrm>
              <a:off x="7376172" y="2552393"/>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15" name="Google Shape;315;p2"/>
            <p:cNvSpPr/>
            <p:nvPr/>
          </p:nvSpPr>
          <p:spPr>
            <a:xfrm>
              <a:off x="7376172" y="2917898"/>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16" name="Google Shape;316;p2"/>
            <p:cNvSpPr/>
            <p:nvPr/>
          </p:nvSpPr>
          <p:spPr>
            <a:xfrm>
              <a:off x="7376172" y="3283402"/>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17" name="Google Shape;317;p2"/>
            <p:cNvSpPr/>
            <p:nvPr/>
          </p:nvSpPr>
          <p:spPr>
            <a:xfrm>
              <a:off x="7376172" y="3648908"/>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18" name="Google Shape;318;p2"/>
            <p:cNvSpPr/>
            <p:nvPr/>
          </p:nvSpPr>
          <p:spPr>
            <a:xfrm>
              <a:off x="7376172" y="4014414"/>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19" name="Google Shape;319;p2"/>
            <p:cNvSpPr/>
            <p:nvPr/>
          </p:nvSpPr>
          <p:spPr>
            <a:xfrm>
              <a:off x="7778626" y="2552393"/>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20" name="Google Shape;320;p2"/>
            <p:cNvSpPr/>
            <p:nvPr/>
          </p:nvSpPr>
          <p:spPr>
            <a:xfrm>
              <a:off x="7778626" y="2917898"/>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21" name="Google Shape;321;p2"/>
            <p:cNvSpPr/>
            <p:nvPr/>
          </p:nvSpPr>
          <p:spPr>
            <a:xfrm>
              <a:off x="7778626" y="3283402"/>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22" name="Google Shape;322;p2"/>
            <p:cNvSpPr/>
            <p:nvPr/>
          </p:nvSpPr>
          <p:spPr>
            <a:xfrm>
              <a:off x="7778626" y="3648908"/>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23" name="Google Shape;323;p2"/>
            <p:cNvSpPr/>
            <p:nvPr/>
          </p:nvSpPr>
          <p:spPr>
            <a:xfrm>
              <a:off x="7778626" y="4014414"/>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24" name="Google Shape;324;p2"/>
            <p:cNvSpPr/>
            <p:nvPr/>
          </p:nvSpPr>
          <p:spPr>
            <a:xfrm>
              <a:off x="8187462" y="2552393"/>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25" name="Google Shape;325;p2"/>
            <p:cNvSpPr/>
            <p:nvPr/>
          </p:nvSpPr>
          <p:spPr>
            <a:xfrm>
              <a:off x="8187462" y="2917897"/>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26" name="Google Shape;326;p2"/>
            <p:cNvSpPr/>
            <p:nvPr/>
          </p:nvSpPr>
          <p:spPr>
            <a:xfrm>
              <a:off x="8187462" y="3283402"/>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27" name="Google Shape;327;p2"/>
            <p:cNvSpPr/>
            <p:nvPr/>
          </p:nvSpPr>
          <p:spPr>
            <a:xfrm>
              <a:off x="8187462" y="3648906"/>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28" name="Google Shape;328;p2"/>
            <p:cNvSpPr/>
            <p:nvPr/>
          </p:nvSpPr>
          <p:spPr>
            <a:xfrm>
              <a:off x="8187462" y="4014412"/>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29" name="Google Shape;329;p2"/>
            <p:cNvSpPr/>
            <p:nvPr/>
          </p:nvSpPr>
          <p:spPr>
            <a:xfrm>
              <a:off x="8187462" y="2552393"/>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30" name="Google Shape;330;p2"/>
            <p:cNvSpPr/>
            <p:nvPr/>
          </p:nvSpPr>
          <p:spPr>
            <a:xfrm>
              <a:off x="8187462" y="2917897"/>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31" name="Google Shape;331;p2"/>
            <p:cNvSpPr/>
            <p:nvPr/>
          </p:nvSpPr>
          <p:spPr>
            <a:xfrm>
              <a:off x="8187462" y="3283403"/>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32" name="Google Shape;332;p2"/>
            <p:cNvSpPr/>
            <p:nvPr/>
          </p:nvSpPr>
          <p:spPr>
            <a:xfrm>
              <a:off x="8187462" y="3648907"/>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sp>
          <p:nvSpPr>
            <p:cNvPr id="333" name="Google Shape;333;p2"/>
            <p:cNvSpPr/>
            <p:nvPr/>
          </p:nvSpPr>
          <p:spPr>
            <a:xfrm>
              <a:off x="8187462" y="4014413"/>
              <a:ext cx="315000" cy="3033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6"/>
                <a:buFont typeface="Arial"/>
                <a:buNone/>
              </a:pPr>
              <a:endParaRPr sz="1836" b="0" i="0" u="none" strike="noStrike" cap="none">
                <a:solidFill>
                  <a:srgbClr val="FFFFFF"/>
                </a:solidFill>
                <a:latin typeface="Arial"/>
                <a:ea typeface="Arial"/>
                <a:cs typeface="Arial"/>
                <a:sym typeface="Arial"/>
              </a:endParaRPr>
            </a:p>
          </p:txBody>
        </p:sp>
      </p:grpSp>
      <p:sp>
        <p:nvSpPr>
          <p:cNvPr id="334" name="Google Shape;334;p2"/>
          <p:cNvSpPr txBox="1"/>
          <p:nvPr/>
        </p:nvSpPr>
        <p:spPr>
          <a:xfrm>
            <a:off x="957125" y="5585200"/>
            <a:ext cx="10548900" cy="4719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a:latin typeface="Roboto"/>
                <a:ea typeface="Roboto"/>
                <a:cs typeface="Roboto"/>
                <a:sym typeface="Roboto"/>
              </a:rPr>
              <a:t>En 2018,</a:t>
            </a:r>
            <a:r>
              <a:rPr lang="fr" b="1">
                <a:latin typeface="Roboto"/>
                <a:ea typeface="Roboto"/>
                <a:cs typeface="Roboto"/>
                <a:sym typeface="Roboto"/>
              </a:rPr>
              <a:t> seul 1 enfant sur 3 était complètement vacciné en RDC, </a:t>
            </a:r>
            <a:r>
              <a:rPr lang="fr">
                <a:latin typeface="Roboto"/>
                <a:ea typeface="Roboto"/>
                <a:cs typeface="Roboto"/>
                <a:sym typeface="Roboto"/>
              </a:rPr>
              <a:t>tandis qu’un enfant sur 5 n’avait reçu aucun vaccin.</a:t>
            </a:r>
            <a:endParaRPr>
              <a:solidFill>
                <a:srgbClr val="000000"/>
              </a:solidFill>
              <a:latin typeface="Roboto"/>
              <a:ea typeface="Roboto"/>
              <a:cs typeface="Roboto"/>
              <a:sym typeface="Roboto"/>
            </a:endParaRPr>
          </a:p>
        </p:txBody>
      </p:sp>
      <p:cxnSp>
        <p:nvCxnSpPr>
          <p:cNvPr id="335" name="Google Shape;335;p2"/>
          <p:cNvCxnSpPr/>
          <p:nvPr/>
        </p:nvCxnSpPr>
        <p:spPr>
          <a:xfrm rot="10800000" flipH="1">
            <a:off x="1000650" y="6308950"/>
            <a:ext cx="10505400" cy="47400"/>
          </a:xfrm>
          <a:prstGeom prst="straightConnector1">
            <a:avLst/>
          </a:prstGeom>
          <a:noFill/>
          <a:ln w="9525" cap="flat" cmpd="sng">
            <a:solidFill>
              <a:srgbClr val="9E9E9E"/>
            </a:solidFill>
            <a:prstDash val="solid"/>
            <a:round/>
            <a:headEnd type="none" w="med" len="med"/>
            <a:tailEnd type="none" w="med" len="med"/>
          </a:ln>
        </p:spPr>
      </p:cxnSp>
      <p:sp>
        <p:nvSpPr>
          <p:cNvPr id="336" name="Google Shape;336;p2"/>
          <p:cNvSpPr txBox="1"/>
          <p:nvPr/>
        </p:nvSpPr>
        <p:spPr>
          <a:xfrm>
            <a:off x="1038975" y="6393625"/>
            <a:ext cx="10011600" cy="2772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fr" sz="900" b="1">
                <a:solidFill>
                  <a:srgbClr val="4472C4"/>
                </a:solidFill>
                <a:latin typeface="Roboto"/>
                <a:ea typeface="Roboto"/>
                <a:cs typeface="Roboto"/>
                <a:sym typeface="Roboto"/>
              </a:rPr>
              <a:t>Source</a:t>
            </a:r>
            <a:r>
              <a:rPr lang="fr" sz="900">
                <a:solidFill>
                  <a:srgbClr val="4472C4"/>
                </a:solidFill>
                <a:latin typeface="Roboto"/>
                <a:ea typeface="Roboto"/>
                <a:cs typeface="Roboto"/>
                <a:sym typeface="Roboto"/>
              </a:rPr>
              <a:t> : MICS 2017-2018 </a:t>
            </a:r>
            <a:r>
              <a:rPr lang="fr" sz="900" b="1">
                <a:solidFill>
                  <a:srgbClr val="4472C4"/>
                </a:solidFill>
                <a:latin typeface="Roboto"/>
                <a:ea typeface="Roboto"/>
                <a:cs typeface="Roboto"/>
                <a:sym typeface="Roboto"/>
              </a:rPr>
              <a:t>Note</a:t>
            </a:r>
            <a:r>
              <a:rPr lang="fr" sz="900">
                <a:solidFill>
                  <a:srgbClr val="4472C4"/>
                </a:solidFill>
                <a:latin typeface="Roboto"/>
                <a:ea typeface="Roboto"/>
                <a:cs typeface="Roboto"/>
                <a:sym typeface="Roboto"/>
              </a:rPr>
              <a:t> : 1. les enfants sous-vaccinés sont ceux qui ont reçu des vaccins mais n'ont pas encore terminé leur schéma de vaccination, le décompte de la population cible = décompte des enfants survivants = 4 % de la population totale (117 millions en 2023) - Ratio fourni par le GPEI, 2. les enfants zéro dose sont ceux qui n'ont pas reçu les vaccins Penta 1</a:t>
            </a:r>
            <a:endParaRPr sz="900">
              <a:solidFill>
                <a:srgbClr val="4472C4"/>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f75455da22_0_51"/>
          <p:cNvSpPr txBox="1">
            <a:spLocks noGrp="1"/>
          </p:cNvSpPr>
          <p:nvPr>
            <p:ph type="sldNum" idx="12"/>
          </p:nvPr>
        </p:nvSpPr>
        <p:spPr>
          <a:xfrm>
            <a:off x="10064160" y="6821656"/>
            <a:ext cx="2134200" cy="236400"/>
          </a:xfrm>
          <a:prstGeom prst="rect">
            <a:avLst/>
          </a:prstGeom>
          <a:noFill/>
          <a:ln>
            <a:noFill/>
          </a:ln>
        </p:spPr>
        <p:txBody>
          <a:bodyPr spcFirstLastPara="1" wrap="square" lIns="121875" tIns="121875" rIns="121875" bIns="121875" anchor="ctr" anchorCtr="0">
            <a:noAutofit/>
          </a:bodyPr>
          <a:lstStyle/>
          <a:p>
            <a:pPr marL="0" lvl="0" indent="0" algn="r" rtl="0">
              <a:spcBef>
                <a:spcPts val="0"/>
              </a:spcBef>
              <a:spcAft>
                <a:spcPts val="0"/>
              </a:spcAft>
              <a:buClr>
                <a:srgbClr val="888888"/>
              </a:buClr>
              <a:buSzPts val="1200"/>
              <a:buFont typeface="Times New Roman"/>
              <a:buNone/>
            </a:pPr>
            <a:fld id="{00000000-1234-1234-1234-123412341234}" type="slidenum">
              <a:rPr lang="fr"/>
              <a:t>3</a:t>
            </a:fld>
            <a:endParaRPr/>
          </a:p>
        </p:txBody>
      </p:sp>
      <p:sp>
        <p:nvSpPr>
          <p:cNvPr id="342" name="Google Shape;342;g2f75455da22_0_51"/>
          <p:cNvSpPr txBox="1"/>
          <p:nvPr/>
        </p:nvSpPr>
        <p:spPr>
          <a:xfrm>
            <a:off x="1098475" y="1827824"/>
            <a:ext cx="2767200" cy="3708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 b="1" i="0" u="none" strike="noStrike" cap="none">
                <a:solidFill>
                  <a:srgbClr val="434343"/>
                </a:solidFill>
                <a:latin typeface="Roboto Condensed"/>
                <a:ea typeface="Roboto Condensed"/>
                <a:cs typeface="Roboto Condensed"/>
                <a:sym typeface="Roboto Condensed"/>
              </a:rPr>
              <a:t>Critères de sélection  des provinces avec </a:t>
            </a:r>
            <a:r>
              <a:rPr lang="fr" b="1">
                <a:solidFill>
                  <a:srgbClr val="434343"/>
                </a:solidFill>
                <a:latin typeface="Roboto Condensed"/>
                <a:ea typeface="Roboto Condensed"/>
                <a:cs typeface="Roboto Condensed"/>
                <a:sym typeface="Roboto Condensed"/>
              </a:rPr>
              <a:t>problèmes</a:t>
            </a:r>
            <a:r>
              <a:rPr lang="fr" b="1" i="0" u="none" strike="noStrike" cap="none">
                <a:solidFill>
                  <a:srgbClr val="434343"/>
                </a:solidFill>
                <a:latin typeface="Roboto Condensed"/>
                <a:ea typeface="Roboto Condensed"/>
                <a:cs typeface="Roboto Condensed"/>
                <a:sym typeface="Roboto Condensed"/>
              </a:rPr>
              <a:t> prioritaires</a:t>
            </a:r>
            <a:endParaRPr>
              <a:latin typeface="Roboto Condensed"/>
              <a:ea typeface="Roboto Condensed"/>
              <a:cs typeface="Roboto Condensed"/>
              <a:sym typeface="Roboto Condensed"/>
            </a:endParaRPr>
          </a:p>
        </p:txBody>
      </p:sp>
      <p:graphicFrame>
        <p:nvGraphicFramePr>
          <p:cNvPr id="343" name="Google Shape;343;g2f75455da22_0_51"/>
          <p:cNvGraphicFramePr/>
          <p:nvPr/>
        </p:nvGraphicFramePr>
        <p:xfrm>
          <a:off x="1073270" y="2240306"/>
          <a:ext cx="2765875" cy="3349800"/>
        </p:xfrm>
        <a:graphic>
          <a:graphicData uri="http://schemas.openxmlformats.org/drawingml/2006/table">
            <a:tbl>
              <a:tblPr>
                <a:noFill/>
                <a:tableStyleId>{874FF6CB-5B61-4207-AECE-3652DF285474}</a:tableStyleId>
              </a:tblPr>
              <a:tblGrid>
                <a:gridCol w="373725">
                  <a:extLst>
                    <a:ext uri="{9D8B030D-6E8A-4147-A177-3AD203B41FA5}">
                      <a16:colId xmlns:a16="http://schemas.microsoft.com/office/drawing/2014/main" val="20000"/>
                    </a:ext>
                  </a:extLst>
                </a:gridCol>
                <a:gridCol w="2392150">
                  <a:extLst>
                    <a:ext uri="{9D8B030D-6E8A-4147-A177-3AD203B41FA5}">
                      <a16:colId xmlns:a16="http://schemas.microsoft.com/office/drawing/2014/main" val="20001"/>
                    </a:ext>
                  </a:extLst>
                </a:gridCol>
              </a:tblGrid>
              <a:tr h="8374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666666"/>
                        </a:solidFill>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fr" u="none" strike="noStrike" cap="none">
                          <a:solidFill>
                            <a:srgbClr val="666666"/>
                          </a:solidFill>
                          <a:latin typeface="Roboto Condensed"/>
                          <a:ea typeface="Roboto Condensed"/>
                          <a:cs typeface="Roboto Condensed"/>
                          <a:sym typeface="Roboto Condensed"/>
                        </a:rPr>
                        <a:t>Nombre d'enfants non vaccinés (enquête)</a:t>
                      </a:r>
                      <a:endParaRPr u="none" strike="noStrike" cap="none">
                        <a:solidFill>
                          <a:srgbClr val="666666"/>
                        </a:solidFill>
                        <a:latin typeface="Roboto Condensed"/>
                        <a:ea typeface="Roboto Condensed"/>
                        <a:cs typeface="Roboto Condensed"/>
                        <a:sym typeface="Roboto Condensed"/>
                      </a:endParaRPr>
                    </a:p>
                  </a:txBody>
                  <a:tcPr marL="274300"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8374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666666"/>
                        </a:solidFill>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fr" u="none" strike="noStrike" cap="none">
                          <a:solidFill>
                            <a:srgbClr val="666666"/>
                          </a:solidFill>
                          <a:latin typeface="Roboto Condensed"/>
                          <a:ea typeface="Roboto Condensed"/>
                          <a:cs typeface="Roboto Condensed"/>
                          <a:sym typeface="Roboto Condensed"/>
                        </a:rPr>
                        <a:t>Rupture de stocks</a:t>
                      </a:r>
                      <a:endParaRPr u="none" strike="noStrike" cap="none">
                        <a:solidFill>
                          <a:srgbClr val="666666"/>
                        </a:solidFill>
                        <a:latin typeface="Roboto Condensed"/>
                        <a:ea typeface="Roboto Condensed"/>
                        <a:cs typeface="Roboto Condensed"/>
                        <a:sym typeface="Roboto Condensed"/>
                      </a:endParaRPr>
                    </a:p>
                  </a:txBody>
                  <a:tcPr marL="274300"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8374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666666"/>
                        </a:solidFill>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fr" u="none" strike="noStrike" cap="none">
                          <a:solidFill>
                            <a:srgbClr val="666666"/>
                          </a:solidFill>
                          <a:latin typeface="Roboto Condensed"/>
                          <a:ea typeface="Roboto Condensed"/>
                          <a:cs typeface="Roboto Condensed"/>
                          <a:sym typeface="Roboto Condensed"/>
                        </a:rPr>
                        <a:t>Épidémies de rougeole</a:t>
                      </a:r>
                      <a:endParaRPr>
                        <a:latin typeface="Roboto Condensed"/>
                        <a:ea typeface="Roboto Condensed"/>
                        <a:cs typeface="Roboto Condensed"/>
                        <a:sym typeface="Roboto Condensed"/>
                      </a:endParaRPr>
                    </a:p>
                  </a:txBody>
                  <a:tcPr marL="274300"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8374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666666"/>
                        </a:solidFill>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fr" u="none" strike="noStrike" cap="none">
                          <a:solidFill>
                            <a:srgbClr val="666666"/>
                          </a:solidFill>
                          <a:latin typeface="Roboto Condensed"/>
                          <a:ea typeface="Roboto Condensed"/>
                          <a:cs typeface="Roboto Condensed"/>
                          <a:sym typeface="Roboto Condensed"/>
                        </a:rPr>
                        <a:t>Epidémies de cVDPV</a:t>
                      </a:r>
                      <a:endParaRPr u="none" strike="noStrike" cap="none">
                        <a:solidFill>
                          <a:srgbClr val="666666"/>
                        </a:solidFill>
                        <a:latin typeface="Roboto Condensed"/>
                        <a:ea typeface="Roboto Condensed"/>
                        <a:cs typeface="Roboto Condensed"/>
                        <a:sym typeface="Roboto Condensed"/>
                      </a:endParaRPr>
                    </a:p>
                  </a:txBody>
                  <a:tcPr marL="274300"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cxnSp>
        <p:nvCxnSpPr>
          <p:cNvPr id="344" name="Google Shape;344;g2f75455da22_0_51"/>
          <p:cNvCxnSpPr/>
          <p:nvPr/>
        </p:nvCxnSpPr>
        <p:spPr>
          <a:xfrm>
            <a:off x="1109836" y="2307560"/>
            <a:ext cx="2767200" cy="0"/>
          </a:xfrm>
          <a:prstGeom prst="straightConnector1">
            <a:avLst/>
          </a:prstGeom>
          <a:noFill/>
          <a:ln w="28575" cap="flat" cmpd="sng">
            <a:solidFill>
              <a:srgbClr val="434343"/>
            </a:solidFill>
            <a:prstDash val="solid"/>
            <a:round/>
            <a:headEnd type="none" w="sm" len="sm"/>
            <a:tailEnd type="none" w="sm" len="sm"/>
          </a:ln>
        </p:spPr>
      </p:cxnSp>
      <p:sp>
        <p:nvSpPr>
          <p:cNvPr id="345" name="Google Shape;345;g2f75455da22_0_51"/>
          <p:cNvSpPr/>
          <p:nvPr/>
        </p:nvSpPr>
        <p:spPr>
          <a:xfrm>
            <a:off x="1109693" y="3235682"/>
            <a:ext cx="457343" cy="457343"/>
          </a:xfrm>
          <a:custGeom>
            <a:avLst/>
            <a:gdLst/>
            <a:ahLst/>
            <a:cxnLst/>
            <a:rect l="l" t="t" r="r" b="b"/>
            <a:pathLst>
              <a:path w="171450" h="171450" extrusionOk="0">
                <a:moveTo>
                  <a:pt x="38100" y="51435"/>
                </a:moveTo>
                <a:lnTo>
                  <a:pt x="38100" y="67310"/>
                </a:lnTo>
                <a:lnTo>
                  <a:pt x="69850" y="67310"/>
                </a:lnTo>
                <a:lnTo>
                  <a:pt x="69850" y="51435"/>
                </a:lnTo>
                <a:close/>
                <a:moveTo>
                  <a:pt x="38100" y="83185"/>
                </a:moveTo>
                <a:lnTo>
                  <a:pt x="38100" y="99060"/>
                </a:lnTo>
                <a:lnTo>
                  <a:pt x="38735" y="99060"/>
                </a:lnTo>
                <a:lnTo>
                  <a:pt x="53975" y="83820"/>
                </a:lnTo>
                <a:lnTo>
                  <a:pt x="53975" y="83185"/>
                </a:lnTo>
                <a:close/>
                <a:moveTo>
                  <a:pt x="69850" y="12065"/>
                </a:moveTo>
                <a:lnTo>
                  <a:pt x="69850" y="19685"/>
                </a:lnTo>
                <a:lnTo>
                  <a:pt x="6350" y="19685"/>
                </a:lnTo>
                <a:lnTo>
                  <a:pt x="6350" y="131445"/>
                </a:lnTo>
                <a:lnTo>
                  <a:pt x="22225" y="115570"/>
                </a:lnTo>
                <a:lnTo>
                  <a:pt x="22225" y="35560"/>
                </a:lnTo>
                <a:lnTo>
                  <a:pt x="69850" y="35560"/>
                </a:lnTo>
                <a:lnTo>
                  <a:pt x="69850" y="43815"/>
                </a:lnTo>
                <a:lnTo>
                  <a:pt x="93980" y="43815"/>
                </a:lnTo>
                <a:lnTo>
                  <a:pt x="101600" y="36195"/>
                </a:lnTo>
                <a:lnTo>
                  <a:pt x="101600" y="35560"/>
                </a:lnTo>
                <a:lnTo>
                  <a:pt x="102235" y="35560"/>
                </a:lnTo>
                <a:lnTo>
                  <a:pt x="118110" y="19685"/>
                </a:lnTo>
                <a:lnTo>
                  <a:pt x="101600" y="19685"/>
                </a:lnTo>
                <a:lnTo>
                  <a:pt x="101600" y="12065"/>
                </a:lnTo>
                <a:close/>
                <a:moveTo>
                  <a:pt x="165100" y="40005"/>
                </a:moveTo>
                <a:lnTo>
                  <a:pt x="149225" y="55880"/>
                </a:lnTo>
                <a:lnTo>
                  <a:pt x="149225" y="146050"/>
                </a:lnTo>
                <a:lnTo>
                  <a:pt x="133350" y="146050"/>
                </a:lnTo>
                <a:lnTo>
                  <a:pt x="133350" y="98425"/>
                </a:lnTo>
                <a:lnTo>
                  <a:pt x="117475" y="98425"/>
                </a:lnTo>
                <a:lnTo>
                  <a:pt x="117475" y="146050"/>
                </a:lnTo>
                <a:lnTo>
                  <a:pt x="101600" y="146050"/>
                </a:lnTo>
                <a:lnTo>
                  <a:pt x="101600" y="114300"/>
                </a:lnTo>
                <a:lnTo>
                  <a:pt x="90805" y="114300"/>
                </a:lnTo>
                <a:lnTo>
                  <a:pt x="85725" y="119380"/>
                </a:lnTo>
                <a:lnTo>
                  <a:pt x="85725" y="146050"/>
                </a:lnTo>
                <a:lnTo>
                  <a:pt x="59055" y="146050"/>
                </a:lnTo>
                <a:lnTo>
                  <a:pt x="43180" y="161925"/>
                </a:lnTo>
                <a:lnTo>
                  <a:pt x="165100" y="161925"/>
                </a:lnTo>
                <a:lnTo>
                  <a:pt x="165100" y="40005"/>
                </a:lnTo>
                <a:close/>
                <a:moveTo>
                  <a:pt x="160020" y="0"/>
                </a:moveTo>
                <a:lnTo>
                  <a:pt x="0" y="160020"/>
                </a:lnTo>
                <a:lnTo>
                  <a:pt x="11430" y="171450"/>
                </a:lnTo>
                <a:lnTo>
                  <a:pt x="171450" y="11430"/>
                </a:lnTo>
                <a:lnTo>
                  <a:pt x="160020" y="0"/>
                </a:lnTo>
                <a:close/>
              </a:path>
            </a:pathLst>
          </a:custGeom>
          <a:solidFill>
            <a:srgbClr val="145AB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g2f75455da22_0_51"/>
          <p:cNvSpPr/>
          <p:nvPr/>
        </p:nvSpPr>
        <p:spPr>
          <a:xfrm>
            <a:off x="1109753" y="4127201"/>
            <a:ext cx="457200" cy="457200"/>
          </a:xfrm>
          <a:custGeom>
            <a:avLst/>
            <a:gdLst/>
            <a:ahLst/>
            <a:cxnLst/>
            <a:rect l="l" t="t" r="r" b="b"/>
            <a:pathLst>
              <a:path w="158750" h="158750" extrusionOk="0">
                <a:moveTo>
                  <a:pt x="128270" y="15875"/>
                </a:moveTo>
                <a:cubicBezTo>
                  <a:pt x="123825" y="15875"/>
                  <a:pt x="120015" y="19685"/>
                  <a:pt x="120015" y="24130"/>
                </a:cubicBezTo>
                <a:cubicBezTo>
                  <a:pt x="120015" y="27940"/>
                  <a:pt x="123825" y="31750"/>
                  <a:pt x="128270" y="31750"/>
                </a:cubicBezTo>
                <a:cubicBezTo>
                  <a:pt x="132715" y="31750"/>
                  <a:pt x="135890" y="27940"/>
                  <a:pt x="135890" y="24130"/>
                </a:cubicBezTo>
                <a:cubicBezTo>
                  <a:pt x="135890" y="19685"/>
                  <a:pt x="132715" y="15875"/>
                  <a:pt x="128270" y="15875"/>
                </a:cubicBezTo>
                <a:close/>
                <a:moveTo>
                  <a:pt x="24130" y="0"/>
                </a:moveTo>
                <a:cubicBezTo>
                  <a:pt x="10795" y="0"/>
                  <a:pt x="0" y="10795"/>
                  <a:pt x="0" y="24130"/>
                </a:cubicBezTo>
                <a:cubicBezTo>
                  <a:pt x="0" y="36830"/>
                  <a:pt x="10795" y="47625"/>
                  <a:pt x="24130" y="47625"/>
                </a:cubicBezTo>
                <a:cubicBezTo>
                  <a:pt x="36830" y="47625"/>
                  <a:pt x="47625" y="36830"/>
                  <a:pt x="47625" y="24130"/>
                </a:cubicBezTo>
                <a:cubicBezTo>
                  <a:pt x="47625" y="10795"/>
                  <a:pt x="36830" y="0"/>
                  <a:pt x="24130" y="0"/>
                </a:cubicBezTo>
                <a:close/>
                <a:moveTo>
                  <a:pt x="83820" y="31750"/>
                </a:moveTo>
                <a:cubicBezTo>
                  <a:pt x="79375" y="31750"/>
                  <a:pt x="76200" y="35560"/>
                  <a:pt x="76200" y="40005"/>
                </a:cubicBezTo>
                <a:cubicBezTo>
                  <a:pt x="76200" y="43815"/>
                  <a:pt x="79375" y="47625"/>
                  <a:pt x="83820" y="47625"/>
                </a:cubicBezTo>
                <a:cubicBezTo>
                  <a:pt x="88265" y="47625"/>
                  <a:pt x="92075" y="43815"/>
                  <a:pt x="92075" y="40005"/>
                </a:cubicBezTo>
                <a:cubicBezTo>
                  <a:pt x="92075" y="35560"/>
                  <a:pt x="88265" y="31750"/>
                  <a:pt x="83820" y="31750"/>
                </a:cubicBezTo>
                <a:close/>
                <a:moveTo>
                  <a:pt x="123190" y="69215"/>
                </a:moveTo>
                <a:cubicBezTo>
                  <a:pt x="114300" y="69215"/>
                  <a:pt x="107315" y="76200"/>
                  <a:pt x="107315" y="85090"/>
                </a:cubicBezTo>
                <a:cubicBezTo>
                  <a:pt x="107315" y="93980"/>
                  <a:pt x="114300" y="100965"/>
                  <a:pt x="123190" y="100965"/>
                </a:cubicBezTo>
                <a:cubicBezTo>
                  <a:pt x="131445" y="100965"/>
                  <a:pt x="139065" y="93980"/>
                  <a:pt x="139065" y="85090"/>
                </a:cubicBezTo>
                <a:cubicBezTo>
                  <a:pt x="139065" y="76200"/>
                  <a:pt x="131445" y="69215"/>
                  <a:pt x="123190" y="69215"/>
                </a:cubicBezTo>
                <a:close/>
                <a:moveTo>
                  <a:pt x="34290" y="73025"/>
                </a:moveTo>
                <a:cubicBezTo>
                  <a:pt x="25400" y="73025"/>
                  <a:pt x="18415" y="80010"/>
                  <a:pt x="18415" y="88900"/>
                </a:cubicBezTo>
                <a:cubicBezTo>
                  <a:pt x="18415" y="97790"/>
                  <a:pt x="25400" y="104775"/>
                  <a:pt x="34290" y="104775"/>
                </a:cubicBezTo>
                <a:cubicBezTo>
                  <a:pt x="43180" y="104775"/>
                  <a:pt x="50165" y="97790"/>
                  <a:pt x="50165" y="88900"/>
                </a:cubicBezTo>
                <a:cubicBezTo>
                  <a:pt x="50165" y="80010"/>
                  <a:pt x="43180" y="73025"/>
                  <a:pt x="34290" y="73025"/>
                </a:cubicBezTo>
                <a:close/>
                <a:moveTo>
                  <a:pt x="79375" y="92710"/>
                </a:moveTo>
                <a:cubicBezTo>
                  <a:pt x="74930" y="92710"/>
                  <a:pt x="71755" y="96520"/>
                  <a:pt x="71755" y="100965"/>
                </a:cubicBezTo>
                <a:cubicBezTo>
                  <a:pt x="71755" y="105410"/>
                  <a:pt x="74930" y="108585"/>
                  <a:pt x="79375" y="108585"/>
                </a:cubicBezTo>
                <a:cubicBezTo>
                  <a:pt x="83820" y="108585"/>
                  <a:pt x="87630" y="105410"/>
                  <a:pt x="87630" y="100965"/>
                </a:cubicBezTo>
                <a:cubicBezTo>
                  <a:pt x="87630" y="96520"/>
                  <a:pt x="83820" y="92710"/>
                  <a:pt x="79375" y="92710"/>
                </a:cubicBezTo>
                <a:close/>
                <a:moveTo>
                  <a:pt x="47625" y="135255"/>
                </a:moveTo>
                <a:cubicBezTo>
                  <a:pt x="43180" y="135255"/>
                  <a:pt x="40005" y="138430"/>
                  <a:pt x="40005" y="142875"/>
                </a:cubicBezTo>
                <a:cubicBezTo>
                  <a:pt x="40005" y="147320"/>
                  <a:pt x="43180" y="151130"/>
                  <a:pt x="47625" y="151130"/>
                </a:cubicBezTo>
                <a:cubicBezTo>
                  <a:pt x="52070" y="151130"/>
                  <a:pt x="55880" y="147320"/>
                  <a:pt x="55880" y="142875"/>
                </a:cubicBezTo>
                <a:cubicBezTo>
                  <a:pt x="55880" y="138430"/>
                  <a:pt x="52070" y="135255"/>
                  <a:pt x="47625" y="135255"/>
                </a:cubicBezTo>
                <a:close/>
                <a:moveTo>
                  <a:pt x="151130" y="142875"/>
                </a:moveTo>
                <a:cubicBezTo>
                  <a:pt x="146685" y="142875"/>
                  <a:pt x="142875" y="146685"/>
                  <a:pt x="142875" y="151130"/>
                </a:cubicBezTo>
                <a:cubicBezTo>
                  <a:pt x="142875" y="154940"/>
                  <a:pt x="146685" y="158750"/>
                  <a:pt x="151130" y="158750"/>
                </a:cubicBezTo>
                <a:cubicBezTo>
                  <a:pt x="154940" y="158750"/>
                  <a:pt x="158750" y="154940"/>
                  <a:pt x="158750" y="151130"/>
                </a:cubicBezTo>
                <a:cubicBezTo>
                  <a:pt x="158750" y="146685"/>
                  <a:pt x="154940" y="142875"/>
                  <a:pt x="151130" y="142875"/>
                </a:cubicBezTo>
                <a:close/>
              </a:path>
            </a:pathLst>
          </a:custGeom>
          <a:solidFill>
            <a:srgbClr val="145AB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f75455da22_0_51"/>
          <p:cNvSpPr/>
          <p:nvPr/>
        </p:nvSpPr>
        <p:spPr>
          <a:xfrm>
            <a:off x="1109753" y="4931651"/>
            <a:ext cx="457200" cy="457200"/>
          </a:xfrm>
          <a:custGeom>
            <a:avLst/>
            <a:gdLst/>
            <a:ahLst/>
            <a:cxnLst/>
            <a:rect l="l" t="t" r="r" b="b"/>
            <a:pathLst>
              <a:path w="158750" h="158750" extrusionOk="0">
                <a:moveTo>
                  <a:pt x="79375" y="15875"/>
                </a:moveTo>
                <a:lnTo>
                  <a:pt x="79375" y="48260"/>
                </a:lnTo>
                <a:lnTo>
                  <a:pt x="31750" y="48260"/>
                </a:lnTo>
                <a:lnTo>
                  <a:pt x="31750" y="15875"/>
                </a:lnTo>
                <a:close/>
                <a:moveTo>
                  <a:pt x="79375" y="64135"/>
                </a:moveTo>
                <a:lnTo>
                  <a:pt x="79375" y="78105"/>
                </a:lnTo>
                <a:lnTo>
                  <a:pt x="55880" y="94615"/>
                </a:lnTo>
                <a:lnTo>
                  <a:pt x="31750" y="78105"/>
                </a:lnTo>
                <a:lnTo>
                  <a:pt x="31750" y="64135"/>
                </a:lnTo>
                <a:close/>
                <a:moveTo>
                  <a:pt x="0" y="0"/>
                </a:moveTo>
                <a:lnTo>
                  <a:pt x="0" y="15875"/>
                </a:lnTo>
                <a:lnTo>
                  <a:pt x="15875" y="15875"/>
                </a:lnTo>
                <a:lnTo>
                  <a:pt x="15875" y="86360"/>
                </a:lnTo>
                <a:lnTo>
                  <a:pt x="47625" y="108585"/>
                </a:lnTo>
                <a:lnTo>
                  <a:pt x="47625" y="127000"/>
                </a:lnTo>
                <a:lnTo>
                  <a:pt x="40005" y="127000"/>
                </a:lnTo>
                <a:lnTo>
                  <a:pt x="40005" y="158750"/>
                </a:lnTo>
                <a:lnTo>
                  <a:pt x="71755" y="158750"/>
                </a:lnTo>
                <a:lnTo>
                  <a:pt x="71755" y="127000"/>
                </a:lnTo>
                <a:lnTo>
                  <a:pt x="63500" y="127000"/>
                </a:lnTo>
                <a:lnTo>
                  <a:pt x="63500" y="108585"/>
                </a:lnTo>
                <a:lnTo>
                  <a:pt x="95250" y="86360"/>
                </a:lnTo>
                <a:lnTo>
                  <a:pt x="95250" y="15875"/>
                </a:lnTo>
                <a:lnTo>
                  <a:pt x="111125" y="15875"/>
                </a:lnTo>
                <a:lnTo>
                  <a:pt x="111125" y="0"/>
                </a:lnTo>
                <a:close/>
                <a:moveTo>
                  <a:pt x="127000" y="0"/>
                </a:moveTo>
                <a:lnTo>
                  <a:pt x="127000" y="48260"/>
                </a:lnTo>
                <a:lnTo>
                  <a:pt x="103505" y="48260"/>
                </a:lnTo>
                <a:lnTo>
                  <a:pt x="103505" y="64135"/>
                </a:lnTo>
                <a:lnTo>
                  <a:pt x="127000" y="64135"/>
                </a:lnTo>
                <a:lnTo>
                  <a:pt x="127000" y="78105"/>
                </a:lnTo>
                <a:lnTo>
                  <a:pt x="95250" y="100330"/>
                </a:lnTo>
                <a:lnTo>
                  <a:pt x="95250" y="127000"/>
                </a:lnTo>
                <a:lnTo>
                  <a:pt x="87630" y="127000"/>
                </a:lnTo>
                <a:lnTo>
                  <a:pt x="87630" y="158750"/>
                </a:lnTo>
                <a:lnTo>
                  <a:pt x="119380" y="158750"/>
                </a:lnTo>
                <a:lnTo>
                  <a:pt x="119380" y="127000"/>
                </a:lnTo>
                <a:lnTo>
                  <a:pt x="111125" y="127000"/>
                </a:lnTo>
                <a:lnTo>
                  <a:pt x="111125" y="108585"/>
                </a:lnTo>
                <a:lnTo>
                  <a:pt x="142875" y="86360"/>
                </a:lnTo>
                <a:lnTo>
                  <a:pt x="142875" y="15875"/>
                </a:lnTo>
                <a:lnTo>
                  <a:pt x="158750" y="15875"/>
                </a:lnTo>
                <a:lnTo>
                  <a:pt x="158750" y="0"/>
                </a:lnTo>
                <a:close/>
              </a:path>
            </a:pathLst>
          </a:custGeom>
          <a:solidFill>
            <a:srgbClr val="145AB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f75455da22_0_51"/>
          <p:cNvSpPr/>
          <p:nvPr/>
        </p:nvSpPr>
        <p:spPr>
          <a:xfrm>
            <a:off x="1109821" y="2505200"/>
            <a:ext cx="457086" cy="423910"/>
          </a:xfrm>
          <a:custGeom>
            <a:avLst/>
            <a:gdLst/>
            <a:ahLst/>
            <a:cxnLst/>
            <a:rect l="l" t="t" r="r" b="b"/>
            <a:pathLst>
              <a:path w="157480" h="146050" extrusionOk="0">
                <a:moveTo>
                  <a:pt x="11430" y="11430"/>
                </a:moveTo>
                <a:lnTo>
                  <a:pt x="0" y="22225"/>
                </a:lnTo>
                <a:lnTo>
                  <a:pt x="22860" y="45085"/>
                </a:lnTo>
                <a:lnTo>
                  <a:pt x="0" y="67310"/>
                </a:lnTo>
                <a:lnTo>
                  <a:pt x="11430" y="78740"/>
                </a:lnTo>
                <a:lnTo>
                  <a:pt x="33655" y="56515"/>
                </a:lnTo>
                <a:lnTo>
                  <a:pt x="56515" y="78740"/>
                </a:lnTo>
                <a:lnTo>
                  <a:pt x="67310" y="67310"/>
                </a:lnTo>
                <a:lnTo>
                  <a:pt x="45085" y="45085"/>
                </a:lnTo>
                <a:lnTo>
                  <a:pt x="67310" y="22225"/>
                </a:lnTo>
                <a:lnTo>
                  <a:pt x="56515" y="11430"/>
                </a:lnTo>
                <a:lnTo>
                  <a:pt x="33655" y="33655"/>
                </a:lnTo>
                <a:lnTo>
                  <a:pt x="11430" y="11430"/>
                </a:lnTo>
                <a:close/>
                <a:moveTo>
                  <a:pt x="112395" y="0"/>
                </a:moveTo>
                <a:lnTo>
                  <a:pt x="100965" y="11430"/>
                </a:lnTo>
                <a:lnTo>
                  <a:pt x="118110" y="27940"/>
                </a:lnTo>
                <a:lnTo>
                  <a:pt x="106680" y="39370"/>
                </a:lnTo>
                <a:lnTo>
                  <a:pt x="90170" y="22225"/>
                </a:lnTo>
                <a:lnTo>
                  <a:pt x="78740" y="33655"/>
                </a:lnTo>
                <a:lnTo>
                  <a:pt x="67310" y="45085"/>
                </a:lnTo>
                <a:lnTo>
                  <a:pt x="78740" y="56515"/>
                </a:lnTo>
                <a:lnTo>
                  <a:pt x="90170" y="45085"/>
                </a:lnTo>
                <a:lnTo>
                  <a:pt x="112395" y="67310"/>
                </a:lnTo>
                <a:lnTo>
                  <a:pt x="100965" y="78740"/>
                </a:lnTo>
                <a:lnTo>
                  <a:pt x="90170" y="67310"/>
                </a:lnTo>
                <a:lnTo>
                  <a:pt x="78740" y="78740"/>
                </a:lnTo>
                <a:lnTo>
                  <a:pt x="90170" y="90170"/>
                </a:lnTo>
                <a:lnTo>
                  <a:pt x="78740" y="100965"/>
                </a:lnTo>
                <a:lnTo>
                  <a:pt x="67310" y="90170"/>
                </a:lnTo>
                <a:lnTo>
                  <a:pt x="56515" y="100965"/>
                </a:lnTo>
                <a:lnTo>
                  <a:pt x="67310" y="112395"/>
                </a:lnTo>
                <a:lnTo>
                  <a:pt x="56515" y="123190"/>
                </a:lnTo>
                <a:lnTo>
                  <a:pt x="33655" y="100965"/>
                </a:lnTo>
                <a:lnTo>
                  <a:pt x="45085" y="89535"/>
                </a:lnTo>
                <a:lnTo>
                  <a:pt x="33655" y="78740"/>
                </a:lnTo>
                <a:lnTo>
                  <a:pt x="22860" y="89535"/>
                </a:lnTo>
                <a:lnTo>
                  <a:pt x="11430" y="100965"/>
                </a:lnTo>
                <a:lnTo>
                  <a:pt x="22860" y="112395"/>
                </a:lnTo>
                <a:lnTo>
                  <a:pt x="28575" y="117475"/>
                </a:lnTo>
                <a:lnTo>
                  <a:pt x="17145" y="128905"/>
                </a:lnTo>
                <a:lnTo>
                  <a:pt x="27940" y="140335"/>
                </a:lnTo>
                <a:lnTo>
                  <a:pt x="39370" y="128905"/>
                </a:lnTo>
                <a:lnTo>
                  <a:pt x="45085" y="134620"/>
                </a:lnTo>
                <a:lnTo>
                  <a:pt x="56515" y="146050"/>
                </a:lnTo>
                <a:lnTo>
                  <a:pt x="134620" y="67310"/>
                </a:lnTo>
                <a:lnTo>
                  <a:pt x="118110" y="50165"/>
                </a:lnTo>
                <a:lnTo>
                  <a:pt x="129540" y="39370"/>
                </a:lnTo>
                <a:lnTo>
                  <a:pt x="146050" y="56515"/>
                </a:lnTo>
                <a:lnTo>
                  <a:pt x="157480" y="45085"/>
                </a:lnTo>
                <a:lnTo>
                  <a:pt x="112395" y="0"/>
                </a:lnTo>
                <a:close/>
              </a:path>
            </a:pathLst>
          </a:custGeom>
          <a:solidFill>
            <a:srgbClr val="145AB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9" name="Google Shape;349;g2f75455da22_0_51"/>
          <p:cNvGrpSpPr/>
          <p:nvPr/>
        </p:nvGrpSpPr>
        <p:grpSpPr>
          <a:xfrm>
            <a:off x="4519793" y="1935355"/>
            <a:ext cx="3450542" cy="3301136"/>
            <a:chOff x="7966487" y="1799280"/>
            <a:chExt cx="3827132" cy="3832736"/>
          </a:xfrm>
        </p:grpSpPr>
        <p:sp>
          <p:nvSpPr>
            <p:cNvPr id="350" name="Google Shape;350;g2f75455da22_0_51"/>
            <p:cNvSpPr/>
            <p:nvPr/>
          </p:nvSpPr>
          <p:spPr>
            <a:xfrm>
              <a:off x="10112483" y="4042265"/>
              <a:ext cx="250898" cy="213433"/>
            </a:xfrm>
            <a:custGeom>
              <a:avLst/>
              <a:gdLst/>
              <a:ahLst/>
              <a:cxnLst/>
              <a:rect l="l" t="t" r="r" b="b"/>
              <a:pathLst>
                <a:path w="197" h="165" extrusionOk="0">
                  <a:moveTo>
                    <a:pt x="106" y="0"/>
                  </a:moveTo>
                  <a:lnTo>
                    <a:pt x="102" y="6"/>
                  </a:lnTo>
                  <a:lnTo>
                    <a:pt x="79" y="17"/>
                  </a:lnTo>
                  <a:lnTo>
                    <a:pt x="66" y="10"/>
                  </a:lnTo>
                  <a:lnTo>
                    <a:pt x="45" y="19"/>
                  </a:lnTo>
                  <a:lnTo>
                    <a:pt x="16" y="21"/>
                  </a:lnTo>
                  <a:lnTo>
                    <a:pt x="0" y="64"/>
                  </a:lnTo>
                  <a:lnTo>
                    <a:pt x="31" y="88"/>
                  </a:lnTo>
                  <a:lnTo>
                    <a:pt x="19" y="100"/>
                  </a:lnTo>
                  <a:lnTo>
                    <a:pt x="31" y="109"/>
                  </a:lnTo>
                  <a:lnTo>
                    <a:pt x="29" y="130"/>
                  </a:lnTo>
                  <a:lnTo>
                    <a:pt x="58" y="139"/>
                  </a:lnTo>
                  <a:lnTo>
                    <a:pt x="65" y="147"/>
                  </a:lnTo>
                  <a:lnTo>
                    <a:pt x="74" y="147"/>
                  </a:lnTo>
                  <a:lnTo>
                    <a:pt x="91" y="163"/>
                  </a:lnTo>
                  <a:lnTo>
                    <a:pt x="123" y="165"/>
                  </a:lnTo>
                  <a:lnTo>
                    <a:pt x="132" y="126"/>
                  </a:lnTo>
                  <a:lnTo>
                    <a:pt x="140" y="107"/>
                  </a:lnTo>
                  <a:lnTo>
                    <a:pt x="164" y="110"/>
                  </a:lnTo>
                  <a:lnTo>
                    <a:pt x="197" y="73"/>
                  </a:lnTo>
                  <a:lnTo>
                    <a:pt x="191" y="51"/>
                  </a:lnTo>
                  <a:lnTo>
                    <a:pt x="185" y="27"/>
                  </a:lnTo>
                  <a:lnTo>
                    <a:pt x="181" y="21"/>
                  </a:lnTo>
                  <a:lnTo>
                    <a:pt x="149" y="17"/>
                  </a:lnTo>
                  <a:lnTo>
                    <a:pt x="128" y="21"/>
                  </a:lnTo>
                  <a:lnTo>
                    <a:pt x="106"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1" name="Google Shape;351;g2f75455da22_0_51"/>
            <p:cNvSpPr/>
            <p:nvPr/>
          </p:nvSpPr>
          <p:spPr>
            <a:xfrm>
              <a:off x="10132860" y="3871518"/>
              <a:ext cx="650804" cy="642885"/>
            </a:xfrm>
            <a:custGeom>
              <a:avLst/>
              <a:gdLst/>
              <a:ahLst/>
              <a:cxnLst/>
              <a:rect l="l" t="t" r="r" b="b"/>
              <a:pathLst>
                <a:path w="388" h="378" extrusionOk="0">
                  <a:moveTo>
                    <a:pt x="237" y="0"/>
                  </a:moveTo>
                  <a:cubicBezTo>
                    <a:pt x="236" y="0"/>
                    <a:pt x="234" y="2"/>
                    <a:pt x="234" y="2"/>
                  </a:cubicBezTo>
                  <a:cubicBezTo>
                    <a:pt x="202" y="30"/>
                    <a:pt x="202" y="30"/>
                    <a:pt x="202" y="30"/>
                  </a:cubicBezTo>
                  <a:cubicBezTo>
                    <a:pt x="190" y="50"/>
                    <a:pt x="190" y="50"/>
                    <a:pt x="190" y="50"/>
                  </a:cubicBezTo>
                  <a:cubicBezTo>
                    <a:pt x="194" y="62"/>
                    <a:pt x="194" y="62"/>
                    <a:pt x="194" y="62"/>
                  </a:cubicBezTo>
                  <a:cubicBezTo>
                    <a:pt x="185" y="72"/>
                    <a:pt x="185" y="72"/>
                    <a:pt x="185" y="72"/>
                  </a:cubicBezTo>
                  <a:cubicBezTo>
                    <a:pt x="166" y="74"/>
                    <a:pt x="166" y="74"/>
                    <a:pt x="166" y="74"/>
                  </a:cubicBezTo>
                  <a:cubicBezTo>
                    <a:pt x="152" y="67"/>
                    <a:pt x="152" y="67"/>
                    <a:pt x="152" y="67"/>
                  </a:cubicBezTo>
                  <a:cubicBezTo>
                    <a:pt x="126" y="69"/>
                    <a:pt x="126" y="69"/>
                    <a:pt x="126" y="69"/>
                  </a:cubicBezTo>
                  <a:cubicBezTo>
                    <a:pt x="118" y="79"/>
                    <a:pt x="118" y="79"/>
                    <a:pt x="118" y="79"/>
                  </a:cubicBezTo>
                  <a:cubicBezTo>
                    <a:pt x="137" y="110"/>
                    <a:pt x="137" y="110"/>
                    <a:pt x="137" y="110"/>
                  </a:cubicBezTo>
                  <a:cubicBezTo>
                    <a:pt x="129" y="117"/>
                    <a:pt x="129" y="117"/>
                    <a:pt x="129" y="117"/>
                  </a:cubicBezTo>
                  <a:cubicBezTo>
                    <a:pt x="125" y="116"/>
                    <a:pt x="125" y="116"/>
                    <a:pt x="125" y="116"/>
                  </a:cubicBezTo>
                  <a:cubicBezTo>
                    <a:pt x="128" y="121"/>
                    <a:pt x="128" y="121"/>
                    <a:pt x="128" y="121"/>
                  </a:cubicBezTo>
                  <a:cubicBezTo>
                    <a:pt x="133" y="139"/>
                    <a:pt x="133" y="139"/>
                    <a:pt x="133" y="139"/>
                  </a:cubicBezTo>
                  <a:cubicBezTo>
                    <a:pt x="137" y="156"/>
                    <a:pt x="137" y="156"/>
                    <a:pt x="137" y="156"/>
                  </a:cubicBezTo>
                  <a:cubicBezTo>
                    <a:pt x="112" y="184"/>
                    <a:pt x="112" y="184"/>
                    <a:pt x="112" y="184"/>
                  </a:cubicBezTo>
                  <a:cubicBezTo>
                    <a:pt x="94" y="182"/>
                    <a:pt x="94" y="182"/>
                    <a:pt x="94" y="182"/>
                  </a:cubicBezTo>
                  <a:cubicBezTo>
                    <a:pt x="88" y="196"/>
                    <a:pt x="88" y="196"/>
                    <a:pt x="88" y="196"/>
                  </a:cubicBezTo>
                  <a:cubicBezTo>
                    <a:pt x="81" y="226"/>
                    <a:pt x="81" y="226"/>
                    <a:pt x="81" y="226"/>
                  </a:cubicBezTo>
                  <a:cubicBezTo>
                    <a:pt x="57" y="224"/>
                    <a:pt x="57" y="224"/>
                    <a:pt x="57" y="224"/>
                  </a:cubicBezTo>
                  <a:cubicBezTo>
                    <a:pt x="44" y="212"/>
                    <a:pt x="44" y="212"/>
                    <a:pt x="44" y="212"/>
                  </a:cubicBezTo>
                  <a:cubicBezTo>
                    <a:pt x="37" y="212"/>
                    <a:pt x="37" y="212"/>
                    <a:pt x="37" y="212"/>
                  </a:cubicBezTo>
                  <a:cubicBezTo>
                    <a:pt x="32" y="206"/>
                    <a:pt x="32" y="206"/>
                    <a:pt x="32" y="206"/>
                  </a:cubicBezTo>
                  <a:cubicBezTo>
                    <a:pt x="10" y="199"/>
                    <a:pt x="10" y="199"/>
                    <a:pt x="10" y="199"/>
                  </a:cubicBezTo>
                  <a:cubicBezTo>
                    <a:pt x="10" y="200"/>
                    <a:pt x="10" y="200"/>
                    <a:pt x="10" y="200"/>
                  </a:cubicBezTo>
                  <a:cubicBezTo>
                    <a:pt x="0" y="206"/>
                    <a:pt x="0" y="206"/>
                    <a:pt x="0" y="206"/>
                  </a:cubicBezTo>
                  <a:cubicBezTo>
                    <a:pt x="7" y="239"/>
                    <a:pt x="7" y="239"/>
                    <a:pt x="7" y="239"/>
                  </a:cubicBezTo>
                  <a:cubicBezTo>
                    <a:pt x="23" y="250"/>
                    <a:pt x="23" y="250"/>
                    <a:pt x="23" y="250"/>
                  </a:cubicBezTo>
                  <a:cubicBezTo>
                    <a:pt x="16" y="263"/>
                    <a:pt x="16" y="263"/>
                    <a:pt x="16" y="263"/>
                  </a:cubicBezTo>
                  <a:cubicBezTo>
                    <a:pt x="15" y="279"/>
                    <a:pt x="15" y="279"/>
                    <a:pt x="15" y="279"/>
                  </a:cubicBezTo>
                  <a:cubicBezTo>
                    <a:pt x="17" y="313"/>
                    <a:pt x="17" y="313"/>
                    <a:pt x="17" y="313"/>
                  </a:cubicBezTo>
                  <a:cubicBezTo>
                    <a:pt x="10" y="351"/>
                    <a:pt x="10" y="351"/>
                    <a:pt x="10" y="351"/>
                  </a:cubicBezTo>
                  <a:cubicBezTo>
                    <a:pt x="9" y="370"/>
                    <a:pt x="9" y="370"/>
                    <a:pt x="9" y="370"/>
                  </a:cubicBezTo>
                  <a:cubicBezTo>
                    <a:pt x="15" y="367"/>
                    <a:pt x="15" y="367"/>
                    <a:pt x="15" y="367"/>
                  </a:cubicBezTo>
                  <a:cubicBezTo>
                    <a:pt x="22" y="378"/>
                    <a:pt x="22" y="378"/>
                    <a:pt x="22" y="378"/>
                  </a:cubicBezTo>
                  <a:cubicBezTo>
                    <a:pt x="70" y="378"/>
                    <a:pt x="70" y="378"/>
                    <a:pt x="70" y="378"/>
                  </a:cubicBezTo>
                  <a:cubicBezTo>
                    <a:pt x="71" y="378"/>
                    <a:pt x="71" y="378"/>
                    <a:pt x="71" y="378"/>
                  </a:cubicBezTo>
                  <a:cubicBezTo>
                    <a:pt x="110" y="371"/>
                    <a:pt x="110" y="371"/>
                    <a:pt x="110" y="371"/>
                  </a:cubicBezTo>
                  <a:cubicBezTo>
                    <a:pt x="109" y="362"/>
                    <a:pt x="109" y="362"/>
                    <a:pt x="109" y="362"/>
                  </a:cubicBezTo>
                  <a:cubicBezTo>
                    <a:pt x="106" y="332"/>
                    <a:pt x="106" y="332"/>
                    <a:pt x="106" y="332"/>
                  </a:cubicBezTo>
                  <a:cubicBezTo>
                    <a:pt x="114" y="307"/>
                    <a:pt x="114" y="307"/>
                    <a:pt x="114" y="307"/>
                  </a:cubicBezTo>
                  <a:cubicBezTo>
                    <a:pt x="121" y="275"/>
                    <a:pt x="121" y="275"/>
                    <a:pt x="121" y="275"/>
                  </a:cubicBezTo>
                  <a:cubicBezTo>
                    <a:pt x="136" y="249"/>
                    <a:pt x="136" y="249"/>
                    <a:pt x="136" y="249"/>
                  </a:cubicBezTo>
                  <a:cubicBezTo>
                    <a:pt x="142" y="252"/>
                    <a:pt x="142" y="252"/>
                    <a:pt x="142" y="252"/>
                  </a:cubicBezTo>
                  <a:cubicBezTo>
                    <a:pt x="144" y="264"/>
                    <a:pt x="144" y="264"/>
                    <a:pt x="144" y="264"/>
                  </a:cubicBezTo>
                  <a:cubicBezTo>
                    <a:pt x="156" y="264"/>
                    <a:pt x="156" y="264"/>
                    <a:pt x="156" y="264"/>
                  </a:cubicBezTo>
                  <a:cubicBezTo>
                    <a:pt x="158" y="270"/>
                    <a:pt x="158" y="270"/>
                    <a:pt x="158" y="270"/>
                  </a:cubicBezTo>
                  <a:cubicBezTo>
                    <a:pt x="170" y="275"/>
                    <a:pt x="170" y="275"/>
                    <a:pt x="170" y="275"/>
                  </a:cubicBezTo>
                  <a:cubicBezTo>
                    <a:pt x="179" y="273"/>
                    <a:pt x="179" y="273"/>
                    <a:pt x="179" y="273"/>
                  </a:cubicBezTo>
                  <a:cubicBezTo>
                    <a:pt x="182" y="267"/>
                    <a:pt x="182" y="267"/>
                    <a:pt x="182" y="267"/>
                  </a:cubicBezTo>
                  <a:cubicBezTo>
                    <a:pt x="194" y="254"/>
                    <a:pt x="194" y="254"/>
                    <a:pt x="194" y="254"/>
                  </a:cubicBezTo>
                  <a:cubicBezTo>
                    <a:pt x="216" y="252"/>
                    <a:pt x="216" y="252"/>
                    <a:pt x="216" y="252"/>
                  </a:cubicBezTo>
                  <a:cubicBezTo>
                    <a:pt x="225" y="242"/>
                    <a:pt x="225" y="242"/>
                    <a:pt x="225" y="242"/>
                  </a:cubicBezTo>
                  <a:cubicBezTo>
                    <a:pt x="222" y="231"/>
                    <a:pt x="222" y="231"/>
                    <a:pt x="222" y="231"/>
                  </a:cubicBezTo>
                  <a:cubicBezTo>
                    <a:pt x="232" y="227"/>
                    <a:pt x="232" y="227"/>
                    <a:pt x="232" y="227"/>
                  </a:cubicBezTo>
                  <a:cubicBezTo>
                    <a:pt x="230" y="219"/>
                    <a:pt x="230" y="219"/>
                    <a:pt x="230" y="219"/>
                  </a:cubicBezTo>
                  <a:cubicBezTo>
                    <a:pt x="256" y="222"/>
                    <a:pt x="256" y="222"/>
                    <a:pt x="256" y="222"/>
                  </a:cubicBezTo>
                  <a:cubicBezTo>
                    <a:pt x="267" y="237"/>
                    <a:pt x="267" y="237"/>
                    <a:pt x="267" y="237"/>
                  </a:cubicBezTo>
                  <a:cubicBezTo>
                    <a:pt x="295" y="230"/>
                    <a:pt x="295" y="230"/>
                    <a:pt x="295" y="230"/>
                  </a:cubicBezTo>
                  <a:cubicBezTo>
                    <a:pt x="297" y="214"/>
                    <a:pt x="297" y="214"/>
                    <a:pt x="297" y="214"/>
                  </a:cubicBezTo>
                  <a:cubicBezTo>
                    <a:pt x="292" y="202"/>
                    <a:pt x="292" y="202"/>
                    <a:pt x="292" y="202"/>
                  </a:cubicBezTo>
                  <a:cubicBezTo>
                    <a:pt x="278" y="194"/>
                    <a:pt x="278" y="194"/>
                    <a:pt x="278" y="194"/>
                  </a:cubicBezTo>
                  <a:cubicBezTo>
                    <a:pt x="280" y="191"/>
                    <a:pt x="280" y="191"/>
                    <a:pt x="280" y="191"/>
                  </a:cubicBezTo>
                  <a:cubicBezTo>
                    <a:pt x="273" y="178"/>
                    <a:pt x="273" y="178"/>
                    <a:pt x="273" y="178"/>
                  </a:cubicBezTo>
                  <a:cubicBezTo>
                    <a:pt x="293" y="173"/>
                    <a:pt x="293" y="173"/>
                    <a:pt x="293" y="173"/>
                  </a:cubicBezTo>
                  <a:cubicBezTo>
                    <a:pt x="299" y="178"/>
                    <a:pt x="299" y="178"/>
                    <a:pt x="299" y="178"/>
                  </a:cubicBezTo>
                  <a:cubicBezTo>
                    <a:pt x="305" y="177"/>
                    <a:pt x="305" y="177"/>
                    <a:pt x="305" y="177"/>
                  </a:cubicBezTo>
                  <a:cubicBezTo>
                    <a:pt x="309" y="172"/>
                    <a:pt x="309" y="172"/>
                    <a:pt x="309" y="172"/>
                  </a:cubicBezTo>
                  <a:cubicBezTo>
                    <a:pt x="335" y="163"/>
                    <a:pt x="335" y="163"/>
                    <a:pt x="335" y="163"/>
                  </a:cubicBezTo>
                  <a:cubicBezTo>
                    <a:pt x="341" y="156"/>
                    <a:pt x="341" y="156"/>
                    <a:pt x="341" y="156"/>
                  </a:cubicBezTo>
                  <a:cubicBezTo>
                    <a:pt x="352" y="163"/>
                    <a:pt x="352" y="163"/>
                    <a:pt x="352" y="163"/>
                  </a:cubicBezTo>
                  <a:cubicBezTo>
                    <a:pt x="360" y="174"/>
                    <a:pt x="360" y="174"/>
                    <a:pt x="360" y="174"/>
                  </a:cubicBezTo>
                  <a:cubicBezTo>
                    <a:pt x="363" y="174"/>
                    <a:pt x="363" y="174"/>
                    <a:pt x="363" y="174"/>
                  </a:cubicBezTo>
                  <a:cubicBezTo>
                    <a:pt x="373" y="174"/>
                    <a:pt x="373" y="174"/>
                    <a:pt x="373" y="174"/>
                  </a:cubicBezTo>
                  <a:cubicBezTo>
                    <a:pt x="377" y="157"/>
                    <a:pt x="377" y="157"/>
                    <a:pt x="377" y="157"/>
                  </a:cubicBezTo>
                  <a:cubicBezTo>
                    <a:pt x="367" y="145"/>
                    <a:pt x="367" y="145"/>
                    <a:pt x="367" y="145"/>
                  </a:cubicBezTo>
                  <a:cubicBezTo>
                    <a:pt x="369" y="123"/>
                    <a:pt x="369" y="123"/>
                    <a:pt x="369" y="123"/>
                  </a:cubicBezTo>
                  <a:cubicBezTo>
                    <a:pt x="376" y="112"/>
                    <a:pt x="376" y="112"/>
                    <a:pt x="376" y="112"/>
                  </a:cubicBezTo>
                  <a:cubicBezTo>
                    <a:pt x="360" y="104"/>
                    <a:pt x="360" y="104"/>
                    <a:pt x="360" y="104"/>
                  </a:cubicBezTo>
                  <a:cubicBezTo>
                    <a:pt x="377" y="90"/>
                    <a:pt x="377" y="90"/>
                    <a:pt x="377" y="90"/>
                  </a:cubicBezTo>
                  <a:cubicBezTo>
                    <a:pt x="382" y="70"/>
                    <a:pt x="382" y="70"/>
                    <a:pt x="382" y="70"/>
                  </a:cubicBezTo>
                  <a:cubicBezTo>
                    <a:pt x="374" y="64"/>
                    <a:pt x="374" y="64"/>
                    <a:pt x="374" y="64"/>
                  </a:cubicBezTo>
                  <a:cubicBezTo>
                    <a:pt x="380" y="38"/>
                    <a:pt x="380" y="38"/>
                    <a:pt x="380" y="38"/>
                  </a:cubicBezTo>
                  <a:cubicBezTo>
                    <a:pt x="388" y="16"/>
                    <a:pt x="388" y="16"/>
                    <a:pt x="388" y="16"/>
                  </a:cubicBezTo>
                  <a:cubicBezTo>
                    <a:pt x="388" y="16"/>
                    <a:pt x="388" y="16"/>
                    <a:pt x="388" y="16"/>
                  </a:cubicBezTo>
                  <a:cubicBezTo>
                    <a:pt x="246" y="16"/>
                    <a:pt x="246" y="16"/>
                    <a:pt x="246" y="16"/>
                  </a:cubicBezTo>
                  <a:lnTo>
                    <a:pt x="237"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2" name="Google Shape;352;g2f75455da22_0_51"/>
            <p:cNvSpPr/>
            <p:nvPr/>
          </p:nvSpPr>
          <p:spPr>
            <a:xfrm>
              <a:off x="10911023" y="3224753"/>
              <a:ext cx="503068" cy="689452"/>
            </a:xfrm>
            <a:custGeom>
              <a:avLst/>
              <a:gdLst/>
              <a:ahLst/>
              <a:cxnLst/>
              <a:rect l="l" t="t" r="r" b="b"/>
              <a:pathLst>
                <a:path w="300" h="405" extrusionOk="0">
                  <a:moveTo>
                    <a:pt x="261" y="0"/>
                  </a:moveTo>
                  <a:cubicBezTo>
                    <a:pt x="253" y="10"/>
                    <a:pt x="253" y="10"/>
                    <a:pt x="253" y="10"/>
                  </a:cubicBezTo>
                  <a:cubicBezTo>
                    <a:pt x="223" y="15"/>
                    <a:pt x="223" y="15"/>
                    <a:pt x="223" y="15"/>
                  </a:cubicBezTo>
                  <a:cubicBezTo>
                    <a:pt x="217" y="27"/>
                    <a:pt x="217" y="27"/>
                    <a:pt x="217" y="27"/>
                  </a:cubicBezTo>
                  <a:cubicBezTo>
                    <a:pt x="200" y="33"/>
                    <a:pt x="200" y="33"/>
                    <a:pt x="200" y="33"/>
                  </a:cubicBezTo>
                  <a:cubicBezTo>
                    <a:pt x="185" y="20"/>
                    <a:pt x="185" y="20"/>
                    <a:pt x="185" y="20"/>
                  </a:cubicBezTo>
                  <a:cubicBezTo>
                    <a:pt x="180" y="44"/>
                    <a:pt x="180" y="44"/>
                    <a:pt x="180" y="44"/>
                  </a:cubicBezTo>
                  <a:cubicBezTo>
                    <a:pt x="161" y="49"/>
                    <a:pt x="161" y="49"/>
                    <a:pt x="161" y="49"/>
                  </a:cubicBezTo>
                  <a:cubicBezTo>
                    <a:pt x="117" y="46"/>
                    <a:pt x="117" y="46"/>
                    <a:pt x="117" y="46"/>
                  </a:cubicBezTo>
                  <a:cubicBezTo>
                    <a:pt x="117" y="46"/>
                    <a:pt x="110" y="41"/>
                    <a:pt x="104" y="36"/>
                  </a:cubicBezTo>
                  <a:cubicBezTo>
                    <a:pt x="106" y="42"/>
                    <a:pt x="106" y="42"/>
                    <a:pt x="106" y="42"/>
                  </a:cubicBezTo>
                  <a:cubicBezTo>
                    <a:pt x="72" y="58"/>
                    <a:pt x="72" y="58"/>
                    <a:pt x="72" y="58"/>
                  </a:cubicBezTo>
                  <a:cubicBezTo>
                    <a:pt x="56" y="75"/>
                    <a:pt x="56" y="75"/>
                    <a:pt x="56" y="75"/>
                  </a:cubicBezTo>
                  <a:cubicBezTo>
                    <a:pt x="33" y="77"/>
                    <a:pt x="33" y="77"/>
                    <a:pt x="33" y="77"/>
                  </a:cubicBezTo>
                  <a:cubicBezTo>
                    <a:pt x="17" y="65"/>
                    <a:pt x="17" y="65"/>
                    <a:pt x="17" y="65"/>
                  </a:cubicBezTo>
                  <a:cubicBezTo>
                    <a:pt x="6" y="72"/>
                    <a:pt x="6" y="72"/>
                    <a:pt x="6" y="72"/>
                  </a:cubicBezTo>
                  <a:cubicBezTo>
                    <a:pt x="0" y="99"/>
                    <a:pt x="0" y="99"/>
                    <a:pt x="0" y="99"/>
                  </a:cubicBezTo>
                  <a:cubicBezTo>
                    <a:pt x="9" y="142"/>
                    <a:pt x="9" y="142"/>
                    <a:pt x="9" y="142"/>
                  </a:cubicBezTo>
                  <a:cubicBezTo>
                    <a:pt x="25" y="158"/>
                    <a:pt x="25" y="158"/>
                    <a:pt x="25" y="158"/>
                  </a:cubicBezTo>
                  <a:cubicBezTo>
                    <a:pt x="30" y="186"/>
                    <a:pt x="30" y="186"/>
                    <a:pt x="30" y="186"/>
                  </a:cubicBezTo>
                  <a:cubicBezTo>
                    <a:pt x="30" y="230"/>
                    <a:pt x="30" y="230"/>
                    <a:pt x="30" y="230"/>
                  </a:cubicBezTo>
                  <a:cubicBezTo>
                    <a:pt x="30" y="230"/>
                    <a:pt x="22" y="260"/>
                    <a:pt x="26" y="260"/>
                  </a:cubicBezTo>
                  <a:cubicBezTo>
                    <a:pt x="31" y="260"/>
                    <a:pt x="47" y="270"/>
                    <a:pt x="47" y="270"/>
                  </a:cubicBezTo>
                  <a:cubicBezTo>
                    <a:pt x="85" y="277"/>
                    <a:pt x="85" y="277"/>
                    <a:pt x="85" y="277"/>
                  </a:cubicBezTo>
                  <a:cubicBezTo>
                    <a:pt x="109" y="277"/>
                    <a:pt x="109" y="277"/>
                    <a:pt x="109" y="277"/>
                  </a:cubicBezTo>
                  <a:cubicBezTo>
                    <a:pt x="119" y="294"/>
                    <a:pt x="119" y="294"/>
                    <a:pt x="119" y="294"/>
                  </a:cubicBezTo>
                  <a:cubicBezTo>
                    <a:pt x="135" y="298"/>
                    <a:pt x="135" y="298"/>
                    <a:pt x="135" y="298"/>
                  </a:cubicBezTo>
                  <a:cubicBezTo>
                    <a:pt x="149" y="303"/>
                    <a:pt x="149" y="303"/>
                    <a:pt x="149" y="303"/>
                  </a:cubicBezTo>
                  <a:cubicBezTo>
                    <a:pt x="158" y="297"/>
                    <a:pt x="158" y="297"/>
                    <a:pt x="158" y="297"/>
                  </a:cubicBezTo>
                  <a:cubicBezTo>
                    <a:pt x="190" y="321"/>
                    <a:pt x="190" y="321"/>
                    <a:pt x="190" y="321"/>
                  </a:cubicBezTo>
                  <a:cubicBezTo>
                    <a:pt x="202" y="342"/>
                    <a:pt x="202" y="342"/>
                    <a:pt x="202" y="342"/>
                  </a:cubicBezTo>
                  <a:cubicBezTo>
                    <a:pt x="225" y="402"/>
                    <a:pt x="225" y="402"/>
                    <a:pt x="225" y="402"/>
                  </a:cubicBezTo>
                  <a:cubicBezTo>
                    <a:pt x="226" y="403"/>
                    <a:pt x="226" y="403"/>
                    <a:pt x="226" y="403"/>
                  </a:cubicBezTo>
                  <a:cubicBezTo>
                    <a:pt x="296" y="405"/>
                    <a:pt x="296" y="405"/>
                    <a:pt x="296" y="405"/>
                  </a:cubicBezTo>
                  <a:cubicBezTo>
                    <a:pt x="296" y="362"/>
                    <a:pt x="296" y="362"/>
                    <a:pt x="296" y="362"/>
                  </a:cubicBezTo>
                  <a:cubicBezTo>
                    <a:pt x="300" y="326"/>
                    <a:pt x="300" y="326"/>
                    <a:pt x="300" y="326"/>
                  </a:cubicBezTo>
                  <a:cubicBezTo>
                    <a:pt x="295" y="290"/>
                    <a:pt x="295" y="290"/>
                    <a:pt x="295" y="290"/>
                  </a:cubicBezTo>
                  <a:cubicBezTo>
                    <a:pt x="284" y="275"/>
                    <a:pt x="284" y="275"/>
                    <a:pt x="284" y="275"/>
                  </a:cubicBezTo>
                  <a:cubicBezTo>
                    <a:pt x="283" y="251"/>
                    <a:pt x="283" y="251"/>
                    <a:pt x="283" y="251"/>
                  </a:cubicBezTo>
                  <a:cubicBezTo>
                    <a:pt x="280" y="191"/>
                    <a:pt x="280" y="191"/>
                    <a:pt x="280" y="191"/>
                  </a:cubicBezTo>
                  <a:cubicBezTo>
                    <a:pt x="284" y="165"/>
                    <a:pt x="284" y="165"/>
                    <a:pt x="284" y="165"/>
                  </a:cubicBezTo>
                  <a:cubicBezTo>
                    <a:pt x="275" y="166"/>
                    <a:pt x="275" y="166"/>
                    <a:pt x="275" y="166"/>
                  </a:cubicBezTo>
                  <a:cubicBezTo>
                    <a:pt x="257" y="144"/>
                    <a:pt x="257" y="144"/>
                    <a:pt x="257" y="144"/>
                  </a:cubicBezTo>
                  <a:cubicBezTo>
                    <a:pt x="258" y="131"/>
                    <a:pt x="258" y="131"/>
                    <a:pt x="258" y="131"/>
                  </a:cubicBezTo>
                  <a:cubicBezTo>
                    <a:pt x="245" y="124"/>
                    <a:pt x="245" y="124"/>
                    <a:pt x="245" y="124"/>
                  </a:cubicBezTo>
                  <a:cubicBezTo>
                    <a:pt x="240" y="107"/>
                    <a:pt x="240" y="107"/>
                    <a:pt x="240" y="107"/>
                  </a:cubicBezTo>
                  <a:cubicBezTo>
                    <a:pt x="240" y="91"/>
                    <a:pt x="240" y="91"/>
                    <a:pt x="240" y="91"/>
                  </a:cubicBezTo>
                  <a:cubicBezTo>
                    <a:pt x="250" y="80"/>
                    <a:pt x="250" y="80"/>
                    <a:pt x="250" y="80"/>
                  </a:cubicBezTo>
                  <a:cubicBezTo>
                    <a:pt x="264" y="79"/>
                    <a:pt x="264" y="79"/>
                    <a:pt x="264" y="79"/>
                  </a:cubicBezTo>
                  <a:cubicBezTo>
                    <a:pt x="277" y="61"/>
                    <a:pt x="277" y="61"/>
                    <a:pt x="277" y="61"/>
                  </a:cubicBezTo>
                  <a:cubicBezTo>
                    <a:pt x="269" y="36"/>
                    <a:pt x="269" y="36"/>
                    <a:pt x="269" y="36"/>
                  </a:cubicBezTo>
                  <a:cubicBezTo>
                    <a:pt x="277" y="11"/>
                    <a:pt x="277" y="11"/>
                    <a:pt x="277" y="11"/>
                  </a:cubicBezTo>
                  <a:lnTo>
                    <a:pt x="261"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3" name="Google Shape;353;g2f75455da22_0_51"/>
            <p:cNvSpPr/>
            <p:nvPr/>
          </p:nvSpPr>
          <p:spPr>
            <a:xfrm>
              <a:off x="10421965" y="2898782"/>
              <a:ext cx="867315" cy="1011542"/>
            </a:xfrm>
            <a:custGeom>
              <a:avLst/>
              <a:gdLst/>
              <a:ahLst/>
              <a:cxnLst/>
              <a:rect l="l" t="t" r="r" b="b"/>
              <a:pathLst>
                <a:path w="518" h="594" extrusionOk="0">
                  <a:moveTo>
                    <a:pt x="207" y="0"/>
                  </a:moveTo>
                  <a:cubicBezTo>
                    <a:pt x="200" y="10"/>
                    <a:pt x="200" y="10"/>
                    <a:pt x="200" y="10"/>
                  </a:cubicBezTo>
                  <a:cubicBezTo>
                    <a:pt x="216" y="25"/>
                    <a:pt x="216" y="25"/>
                    <a:pt x="216" y="25"/>
                  </a:cubicBezTo>
                  <a:cubicBezTo>
                    <a:pt x="217" y="33"/>
                    <a:pt x="217" y="33"/>
                    <a:pt x="217" y="33"/>
                  </a:cubicBezTo>
                  <a:cubicBezTo>
                    <a:pt x="226" y="51"/>
                    <a:pt x="226" y="51"/>
                    <a:pt x="226" y="51"/>
                  </a:cubicBezTo>
                  <a:cubicBezTo>
                    <a:pt x="220" y="65"/>
                    <a:pt x="220" y="65"/>
                    <a:pt x="220" y="65"/>
                  </a:cubicBezTo>
                  <a:cubicBezTo>
                    <a:pt x="222" y="94"/>
                    <a:pt x="222" y="94"/>
                    <a:pt x="222" y="94"/>
                  </a:cubicBezTo>
                  <a:cubicBezTo>
                    <a:pt x="206" y="100"/>
                    <a:pt x="206" y="100"/>
                    <a:pt x="206" y="100"/>
                  </a:cubicBezTo>
                  <a:cubicBezTo>
                    <a:pt x="199" y="124"/>
                    <a:pt x="199" y="124"/>
                    <a:pt x="199" y="124"/>
                  </a:cubicBezTo>
                  <a:cubicBezTo>
                    <a:pt x="200" y="140"/>
                    <a:pt x="200" y="140"/>
                    <a:pt x="200" y="140"/>
                  </a:cubicBezTo>
                  <a:cubicBezTo>
                    <a:pt x="194" y="156"/>
                    <a:pt x="194" y="156"/>
                    <a:pt x="194" y="156"/>
                  </a:cubicBezTo>
                  <a:cubicBezTo>
                    <a:pt x="183" y="162"/>
                    <a:pt x="183" y="162"/>
                    <a:pt x="183" y="162"/>
                  </a:cubicBezTo>
                  <a:cubicBezTo>
                    <a:pt x="171" y="154"/>
                    <a:pt x="171" y="154"/>
                    <a:pt x="171" y="154"/>
                  </a:cubicBezTo>
                  <a:cubicBezTo>
                    <a:pt x="170" y="204"/>
                    <a:pt x="170" y="204"/>
                    <a:pt x="170" y="204"/>
                  </a:cubicBezTo>
                  <a:cubicBezTo>
                    <a:pt x="151" y="204"/>
                    <a:pt x="151" y="204"/>
                    <a:pt x="151" y="204"/>
                  </a:cubicBezTo>
                  <a:cubicBezTo>
                    <a:pt x="150" y="212"/>
                    <a:pt x="150" y="212"/>
                    <a:pt x="150" y="212"/>
                  </a:cubicBezTo>
                  <a:cubicBezTo>
                    <a:pt x="132" y="216"/>
                    <a:pt x="132" y="216"/>
                    <a:pt x="132" y="216"/>
                  </a:cubicBezTo>
                  <a:cubicBezTo>
                    <a:pt x="115" y="228"/>
                    <a:pt x="115" y="228"/>
                    <a:pt x="115" y="228"/>
                  </a:cubicBezTo>
                  <a:cubicBezTo>
                    <a:pt x="109" y="244"/>
                    <a:pt x="109" y="244"/>
                    <a:pt x="109" y="244"/>
                  </a:cubicBezTo>
                  <a:cubicBezTo>
                    <a:pt x="98" y="249"/>
                    <a:pt x="98" y="249"/>
                    <a:pt x="98" y="249"/>
                  </a:cubicBezTo>
                  <a:cubicBezTo>
                    <a:pt x="84" y="251"/>
                    <a:pt x="84" y="251"/>
                    <a:pt x="84" y="251"/>
                  </a:cubicBezTo>
                  <a:cubicBezTo>
                    <a:pt x="71" y="237"/>
                    <a:pt x="71" y="237"/>
                    <a:pt x="71" y="237"/>
                  </a:cubicBezTo>
                  <a:cubicBezTo>
                    <a:pt x="72" y="222"/>
                    <a:pt x="72" y="222"/>
                    <a:pt x="72" y="222"/>
                  </a:cubicBezTo>
                  <a:cubicBezTo>
                    <a:pt x="0" y="223"/>
                    <a:pt x="0" y="223"/>
                    <a:pt x="0" y="223"/>
                  </a:cubicBezTo>
                  <a:cubicBezTo>
                    <a:pt x="29" y="276"/>
                    <a:pt x="29" y="276"/>
                    <a:pt x="29" y="276"/>
                  </a:cubicBezTo>
                  <a:cubicBezTo>
                    <a:pt x="74" y="274"/>
                    <a:pt x="74" y="274"/>
                    <a:pt x="74" y="274"/>
                  </a:cubicBezTo>
                  <a:cubicBezTo>
                    <a:pt x="74" y="331"/>
                    <a:pt x="74" y="331"/>
                    <a:pt x="74" y="331"/>
                  </a:cubicBezTo>
                  <a:cubicBezTo>
                    <a:pt x="61" y="373"/>
                    <a:pt x="61" y="373"/>
                    <a:pt x="61" y="373"/>
                  </a:cubicBezTo>
                  <a:cubicBezTo>
                    <a:pt x="39" y="404"/>
                    <a:pt x="39" y="404"/>
                    <a:pt x="39" y="404"/>
                  </a:cubicBezTo>
                  <a:cubicBezTo>
                    <a:pt x="35" y="440"/>
                    <a:pt x="35" y="440"/>
                    <a:pt x="35" y="440"/>
                  </a:cubicBezTo>
                  <a:cubicBezTo>
                    <a:pt x="60" y="470"/>
                    <a:pt x="60" y="470"/>
                    <a:pt x="60" y="470"/>
                  </a:cubicBezTo>
                  <a:cubicBezTo>
                    <a:pt x="66" y="495"/>
                    <a:pt x="66" y="495"/>
                    <a:pt x="66" y="495"/>
                  </a:cubicBezTo>
                  <a:cubicBezTo>
                    <a:pt x="60" y="521"/>
                    <a:pt x="60" y="521"/>
                    <a:pt x="60" y="521"/>
                  </a:cubicBezTo>
                  <a:cubicBezTo>
                    <a:pt x="49" y="544"/>
                    <a:pt x="49" y="544"/>
                    <a:pt x="49" y="544"/>
                  </a:cubicBezTo>
                  <a:cubicBezTo>
                    <a:pt x="74" y="587"/>
                    <a:pt x="74" y="587"/>
                    <a:pt x="74" y="587"/>
                  </a:cubicBezTo>
                  <a:cubicBezTo>
                    <a:pt x="216" y="587"/>
                    <a:pt x="216" y="587"/>
                    <a:pt x="216" y="587"/>
                  </a:cubicBezTo>
                  <a:cubicBezTo>
                    <a:pt x="216" y="587"/>
                    <a:pt x="216" y="587"/>
                    <a:pt x="216" y="587"/>
                  </a:cubicBezTo>
                  <a:cubicBezTo>
                    <a:pt x="217" y="586"/>
                    <a:pt x="217" y="586"/>
                    <a:pt x="217" y="586"/>
                  </a:cubicBezTo>
                  <a:cubicBezTo>
                    <a:pt x="518" y="594"/>
                    <a:pt x="518" y="594"/>
                    <a:pt x="518" y="594"/>
                  </a:cubicBezTo>
                  <a:cubicBezTo>
                    <a:pt x="517" y="593"/>
                    <a:pt x="517" y="593"/>
                    <a:pt x="517" y="593"/>
                  </a:cubicBezTo>
                  <a:cubicBezTo>
                    <a:pt x="494" y="533"/>
                    <a:pt x="494" y="533"/>
                    <a:pt x="494" y="533"/>
                  </a:cubicBezTo>
                  <a:cubicBezTo>
                    <a:pt x="482" y="512"/>
                    <a:pt x="482" y="512"/>
                    <a:pt x="482" y="512"/>
                  </a:cubicBezTo>
                  <a:cubicBezTo>
                    <a:pt x="450" y="488"/>
                    <a:pt x="450" y="488"/>
                    <a:pt x="450" y="488"/>
                  </a:cubicBezTo>
                  <a:cubicBezTo>
                    <a:pt x="441" y="494"/>
                    <a:pt x="441" y="494"/>
                    <a:pt x="441" y="494"/>
                  </a:cubicBezTo>
                  <a:cubicBezTo>
                    <a:pt x="427" y="489"/>
                    <a:pt x="427" y="489"/>
                    <a:pt x="427" y="489"/>
                  </a:cubicBezTo>
                  <a:cubicBezTo>
                    <a:pt x="411" y="485"/>
                    <a:pt x="411" y="485"/>
                    <a:pt x="411" y="485"/>
                  </a:cubicBezTo>
                  <a:cubicBezTo>
                    <a:pt x="401" y="468"/>
                    <a:pt x="401" y="468"/>
                    <a:pt x="401" y="468"/>
                  </a:cubicBezTo>
                  <a:cubicBezTo>
                    <a:pt x="377" y="468"/>
                    <a:pt x="377" y="468"/>
                    <a:pt x="377" y="468"/>
                  </a:cubicBezTo>
                  <a:cubicBezTo>
                    <a:pt x="339" y="461"/>
                    <a:pt x="339" y="461"/>
                    <a:pt x="339" y="461"/>
                  </a:cubicBezTo>
                  <a:cubicBezTo>
                    <a:pt x="339" y="461"/>
                    <a:pt x="323" y="451"/>
                    <a:pt x="318" y="451"/>
                  </a:cubicBezTo>
                  <a:cubicBezTo>
                    <a:pt x="314" y="451"/>
                    <a:pt x="322" y="421"/>
                    <a:pt x="322" y="421"/>
                  </a:cubicBezTo>
                  <a:cubicBezTo>
                    <a:pt x="322" y="377"/>
                    <a:pt x="322" y="377"/>
                    <a:pt x="322" y="377"/>
                  </a:cubicBezTo>
                  <a:cubicBezTo>
                    <a:pt x="317" y="349"/>
                    <a:pt x="317" y="349"/>
                    <a:pt x="317" y="349"/>
                  </a:cubicBezTo>
                  <a:cubicBezTo>
                    <a:pt x="301" y="333"/>
                    <a:pt x="301" y="333"/>
                    <a:pt x="301" y="333"/>
                  </a:cubicBezTo>
                  <a:cubicBezTo>
                    <a:pt x="292" y="290"/>
                    <a:pt x="292" y="290"/>
                    <a:pt x="292" y="290"/>
                  </a:cubicBezTo>
                  <a:cubicBezTo>
                    <a:pt x="298" y="263"/>
                    <a:pt x="298" y="263"/>
                    <a:pt x="298" y="263"/>
                  </a:cubicBezTo>
                  <a:cubicBezTo>
                    <a:pt x="309" y="256"/>
                    <a:pt x="309" y="256"/>
                    <a:pt x="309" y="256"/>
                  </a:cubicBezTo>
                  <a:cubicBezTo>
                    <a:pt x="325" y="268"/>
                    <a:pt x="325" y="268"/>
                    <a:pt x="325" y="268"/>
                  </a:cubicBezTo>
                  <a:cubicBezTo>
                    <a:pt x="348" y="266"/>
                    <a:pt x="348" y="266"/>
                    <a:pt x="348" y="266"/>
                  </a:cubicBezTo>
                  <a:cubicBezTo>
                    <a:pt x="364" y="249"/>
                    <a:pt x="364" y="249"/>
                    <a:pt x="364" y="249"/>
                  </a:cubicBezTo>
                  <a:cubicBezTo>
                    <a:pt x="398" y="233"/>
                    <a:pt x="398" y="233"/>
                    <a:pt x="398" y="233"/>
                  </a:cubicBezTo>
                  <a:cubicBezTo>
                    <a:pt x="389" y="204"/>
                    <a:pt x="389" y="204"/>
                    <a:pt x="389" y="204"/>
                  </a:cubicBezTo>
                  <a:cubicBezTo>
                    <a:pt x="370" y="188"/>
                    <a:pt x="370" y="188"/>
                    <a:pt x="370" y="188"/>
                  </a:cubicBezTo>
                  <a:cubicBezTo>
                    <a:pt x="350" y="162"/>
                    <a:pt x="350" y="162"/>
                    <a:pt x="350" y="162"/>
                  </a:cubicBezTo>
                  <a:cubicBezTo>
                    <a:pt x="346" y="133"/>
                    <a:pt x="346" y="133"/>
                    <a:pt x="346" y="133"/>
                  </a:cubicBezTo>
                  <a:cubicBezTo>
                    <a:pt x="349" y="113"/>
                    <a:pt x="349" y="113"/>
                    <a:pt x="349" y="113"/>
                  </a:cubicBezTo>
                  <a:cubicBezTo>
                    <a:pt x="379" y="105"/>
                    <a:pt x="379" y="105"/>
                    <a:pt x="379" y="105"/>
                  </a:cubicBezTo>
                  <a:cubicBezTo>
                    <a:pt x="408" y="122"/>
                    <a:pt x="408" y="122"/>
                    <a:pt x="408" y="122"/>
                  </a:cubicBezTo>
                  <a:cubicBezTo>
                    <a:pt x="419" y="101"/>
                    <a:pt x="419" y="101"/>
                    <a:pt x="419" y="101"/>
                  </a:cubicBezTo>
                  <a:cubicBezTo>
                    <a:pt x="421" y="69"/>
                    <a:pt x="421" y="69"/>
                    <a:pt x="421" y="69"/>
                  </a:cubicBezTo>
                  <a:cubicBezTo>
                    <a:pt x="394" y="61"/>
                    <a:pt x="394" y="61"/>
                    <a:pt x="394" y="61"/>
                  </a:cubicBezTo>
                  <a:cubicBezTo>
                    <a:pt x="375" y="50"/>
                    <a:pt x="375" y="50"/>
                    <a:pt x="375" y="50"/>
                  </a:cubicBezTo>
                  <a:cubicBezTo>
                    <a:pt x="344" y="50"/>
                    <a:pt x="344" y="50"/>
                    <a:pt x="344" y="50"/>
                  </a:cubicBezTo>
                  <a:cubicBezTo>
                    <a:pt x="326" y="39"/>
                    <a:pt x="326" y="39"/>
                    <a:pt x="326" y="39"/>
                  </a:cubicBezTo>
                  <a:cubicBezTo>
                    <a:pt x="288" y="12"/>
                    <a:pt x="288" y="12"/>
                    <a:pt x="288" y="12"/>
                  </a:cubicBezTo>
                  <a:cubicBezTo>
                    <a:pt x="273" y="25"/>
                    <a:pt x="273" y="25"/>
                    <a:pt x="273" y="25"/>
                  </a:cubicBezTo>
                  <a:cubicBezTo>
                    <a:pt x="242" y="35"/>
                    <a:pt x="242" y="35"/>
                    <a:pt x="242" y="35"/>
                  </a:cubicBezTo>
                  <a:lnTo>
                    <a:pt x="207"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4" name="Google Shape;354;g2f75455da22_0_51"/>
            <p:cNvSpPr/>
            <p:nvPr/>
          </p:nvSpPr>
          <p:spPr>
            <a:xfrm>
              <a:off x="11001447" y="2690524"/>
              <a:ext cx="531087" cy="617014"/>
            </a:xfrm>
            <a:custGeom>
              <a:avLst/>
              <a:gdLst/>
              <a:ahLst/>
              <a:cxnLst/>
              <a:rect l="l" t="t" r="r" b="b"/>
              <a:pathLst>
                <a:path w="317" h="363" extrusionOk="0">
                  <a:moveTo>
                    <a:pt x="296" y="0"/>
                  </a:moveTo>
                  <a:cubicBezTo>
                    <a:pt x="285" y="8"/>
                    <a:pt x="285" y="8"/>
                    <a:pt x="285" y="8"/>
                  </a:cubicBezTo>
                  <a:cubicBezTo>
                    <a:pt x="264" y="9"/>
                    <a:pt x="264" y="9"/>
                    <a:pt x="264" y="9"/>
                  </a:cubicBezTo>
                  <a:cubicBezTo>
                    <a:pt x="268" y="17"/>
                    <a:pt x="268" y="17"/>
                    <a:pt x="268" y="17"/>
                  </a:cubicBezTo>
                  <a:cubicBezTo>
                    <a:pt x="246" y="12"/>
                    <a:pt x="246" y="12"/>
                    <a:pt x="246" y="12"/>
                  </a:cubicBezTo>
                  <a:cubicBezTo>
                    <a:pt x="240" y="23"/>
                    <a:pt x="240" y="23"/>
                    <a:pt x="240" y="23"/>
                  </a:cubicBezTo>
                  <a:cubicBezTo>
                    <a:pt x="252" y="31"/>
                    <a:pt x="252" y="31"/>
                    <a:pt x="252" y="31"/>
                  </a:cubicBezTo>
                  <a:cubicBezTo>
                    <a:pt x="247" y="36"/>
                    <a:pt x="247" y="36"/>
                    <a:pt x="247" y="36"/>
                  </a:cubicBezTo>
                  <a:cubicBezTo>
                    <a:pt x="235" y="34"/>
                    <a:pt x="235" y="34"/>
                    <a:pt x="235" y="34"/>
                  </a:cubicBezTo>
                  <a:cubicBezTo>
                    <a:pt x="229" y="37"/>
                    <a:pt x="229" y="37"/>
                    <a:pt x="229" y="37"/>
                  </a:cubicBezTo>
                  <a:cubicBezTo>
                    <a:pt x="209" y="35"/>
                    <a:pt x="209" y="35"/>
                    <a:pt x="209" y="35"/>
                  </a:cubicBezTo>
                  <a:cubicBezTo>
                    <a:pt x="198" y="41"/>
                    <a:pt x="198" y="41"/>
                    <a:pt x="198" y="41"/>
                  </a:cubicBezTo>
                  <a:cubicBezTo>
                    <a:pt x="180" y="36"/>
                    <a:pt x="180" y="36"/>
                    <a:pt x="180" y="36"/>
                  </a:cubicBezTo>
                  <a:cubicBezTo>
                    <a:pt x="143" y="44"/>
                    <a:pt x="143" y="44"/>
                    <a:pt x="143" y="44"/>
                  </a:cubicBezTo>
                  <a:cubicBezTo>
                    <a:pt x="121" y="25"/>
                    <a:pt x="121" y="25"/>
                    <a:pt x="121" y="25"/>
                  </a:cubicBezTo>
                  <a:cubicBezTo>
                    <a:pt x="108" y="24"/>
                    <a:pt x="108" y="24"/>
                    <a:pt x="108" y="24"/>
                  </a:cubicBezTo>
                  <a:cubicBezTo>
                    <a:pt x="93" y="29"/>
                    <a:pt x="93" y="29"/>
                    <a:pt x="93" y="29"/>
                  </a:cubicBezTo>
                  <a:cubicBezTo>
                    <a:pt x="76" y="30"/>
                    <a:pt x="76" y="30"/>
                    <a:pt x="76" y="30"/>
                  </a:cubicBezTo>
                  <a:cubicBezTo>
                    <a:pt x="65" y="39"/>
                    <a:pt x="65" y="39"/>
                    <a:pt x="65" y="39"/>
                  </a:cubicBezTo>
                  <a:cubicBezTo>
                    <a:pt x="46" y="44"/>
                    <a:pt x="46" y="44"/>
                    <a:pt x="46" y="44"/>
                  </a:cubicBezTo>
                  <a:cubicBezTo>
                    <a:pt x="51" y="56"/>
                    <a:pt x="51" y="56"/>
                    <a:pt x="51" y="56"/>
                  </a:cubicBezTo>
                  <a:cubicBezTo>
                    <a:pt x="74" y="53"/>
                    <a:pt x="74" y="53"/>
                    <a:pt x="74" y="53"/>
                  </a:cubicBezTo>
                  <a:cubicBezTo>
                    <a:pt x="82" y="75"/>
                    <a:pt x="82" y="75"/>
                    <a:pt x="82" y="75"/>
                  </a:cubicBezTo>
                  <a:cubicBezTo>
                    <a:pt x="93" y="101"/>
                    <a:pt x="93" y="101"/>
                    <a:pt x="93" y="101"/>
                  </a:cubicBezTo>
                  <a:cubicBezTo>
                    <a:pt x="91" y="141"/>
                    <a:pt x="91" y="141"/>
                    <a:pt x="91" y="141"/>
                  </a:cubicBezTo>
                  <a:cubicBezTo>
                    <a:pt x="71" y="153"/>
                    <a:pt x="71" y="153"/>
                    <a:pt x="71" y="153"/>
                  </a:cubicBezTo>
                  <a:cubicBezTo>
                    <a:pt x="70" y="168"/>
                    <a:pt x="70" y="168"/>
                    <a:pt x="70" y="168"/>
                  </a:cubicBezTo>
                  <a:cubicBezTo>
                    <a:pt x="59" y="172"/>
                    <a:pt x="59" y="172"/>
                    <a:pt x="59" y="172"/>
                  </a:cubicBezTo>
                  <a:cubicBezTo>
                    <a:pt x="49" y="184"/>
                    <a:pt x="49" y="184"/>
                    <a:pt x="49" y="184"/>
                  </a:cubicBezTo>
                  <a:cubicBezTo>
                    <a:pt x="75" y="192"/>
                    <a:pt x="75" y="192"/>
                    <a:pt x="75" y="192"/>
                  </a:cubicBezTo>
                  <a:cubicBezTo>
                    <a:pt x="73" y="224"/>
                    <a:pt x="73" y="224"/>
                    <a:pt x="73" y="224"/>
                  </a:cubicBezTo>
                  <a:cubicBezTo>
                    <a:pt x="62" y="245"/>
                    <a:pt x="62" y="245"/>
                    <a:pt x="62" y="245"/>
                  </a:cubicBezTo>
                  <a:cubicBezTo>
                    <a:pt x="33" y="228"/>
                    <a:pt x="33" y="228"/>
                    <a:pt x="33" y="228"/>
                  </a:cubicBezTo>
                  <a:cubicBezTo>
                    <a:pt x="3" y="236"/>
                    <a:pt x="3" y="236"/>
                    <a:pt x="3" y="236"/>
                  </a:cubicBezTo>
                  <a:cubicBezTo>
                    <a:pt x="0" y="256"/>
                    <a:pt x="0" y="256"/>
                    <a:pt x="0" y="256"/>
                  </a:cubicBezTo>
                  <a:cubicBezTo>
                    <a:pt x="4" y="285"/>
                    <a:pt x="4" y="285"/>
                    <a:pt x="4" y="285"/>
                  </a:cubicBezTo>
                  <a:cubicBezTo>
                    <a:pt x="24" y="311"/>
                    <a:pt x="24" y="311"/>
                    <a:pt x="24" y="311"/>
                  </a:cubicBezTo>
                  <a:cubicBezTo>
                    <a:pt x="43" y="327"/>
                    <a:pt x="43" y="327"/>
                    <a:pt x="43" y="327"/>
                  </a:cubicBezTo>
                  <a:cubicBezTo>
                    <a:pt x="50" y="350"/>
                    <a:pt x="50" y="350"/>
                    <a:pt x="50" y="350"/>
                  </a:cubicBezTo>
                  <a:cubicBezTo>
                    <a:pt x="56" y="355"/>
                    <a:pt x="63" y="360"/>
                    <a:pt x="63" y="360"/>
                  </a:cubicBezTo>
                  <a:cubicBezTo>
                    <a:pt x="107" y="363"/>
                    <a:pt x="107" y="363"/>
                    <a:pt x="107" y="363"/>
                  </a:cubicBezTo>
                  <a:cubicBezTo>
                    <a:pt x="126" y="358"/>
                    <a:pt x="126" y="358"/>
                    <a:pt x="126" y="358"/>
                  </a:cubicBezTo>
                  <a:cubicBezTo>
                    <a:pt x="131" y="334"/>
                    <a:pt x="131" y="334"/>
                    <a:pt x="131" y="334"/>
                  </a:cubicBezTo>
                  <a:cubicBezTo>
                    <a:pt x="146" y="347"/>
                    <a:pt x="146" y="347"/>
                    <a:pt x="146" y="347"/>
                  </a:cubicBezTo>
                  <a:cubicBezTo>
                    <a:pt x="163" y="341"/>
                    <a:pt x="163" y="341"/>
                    <a:pt x="163" y="341"/>
                  </a:cubicBezTo>
                  <a:cubicBezTo>
                    <a:pt x="169" y="329"/>
                    <a:pt x="169" y="329"/>
                    <a:pt x="169" y="329"/>
                  </a:cubicBezTo>
                  <a:cubicBezTo>
                    <a:pt x="199" y="324"/>
                    <a:pt x="199" y="324"/>
                    <a:pt x="199" y="324"/>
                  </a:cubicBezTo>
                  <a:cubicBezTo>
                    <a:pt x="207" y="314"/>
                    <a:pt x="207" y="314"/>
                    <a:pt x="207" y="314"/>
                  </a:cubicBezTo>
                  <a:cubicBezTo>
                    <a:pt x="221" y="324"/>
                    <a:pt x="221" y="324"/>
                    <a:pt x="221" y="324"/>
                  </a:cubicBezTo>
                  <a:cubicBezTo>
                    <a:pt x="241" y="301"/>
                    <a:pt x="241" y="301"/>
                    <a:pt x="241" y="301"/>
                  </a:cubicBezTo>
                  <a:cubicBezTo>
                    <a:pt x="257" y="294"/>
                    <a:pt x="257" y="294"/>
                    <a:pt x="257" y="294"/>
                  </a:cubicBezTo>
                  <a:cubicBezTo>
                    <a:pt x="273" y="284"/>
                    <a:pt x="273" y="284"/>
                    <a:pt x="273" y="284"/>
                  </a:cubicBezTo>
                  <a:cubicBezTo>
                    <a:pt x="271" y="261"/>
                    <a:pt x="271" y="261"/>
                    <a:pt x="271" y="261"/>
                  </a:cubicBezTo>
                  <a:cubicBezTo>
                    <a:pt x="269" y="239"/>
                    <a:pt x="269" y="239"/>
                    <a:pt x="269" y="239"/>
                  </a:cubicBezTo>
                  <a:cubicBezTo>
                    <a:pt x="274" y="224"/>
                    <a:pt x="274" y="224"/>
                    <a:pt x="274" y="224"/>
                  </a:cubicBezTo>
                  <a:cubicBezTo>
                    <a:pt x="276" y="205"/>
                    <a:pt x="276" y="205"/>
                    <a:pt x="276" y="205"/>
                  </a:cubicBezTo>
                  <a:cubicBezTo>
                    <a:pt x="280" y="188"/>
                    <a:pt x="280" y="188"/>
                    <a:pt x="280" y="188"/>
                  </a:cubicBezTo>
                  <a:cubicBezTo>
                    <a:pt x="279" y="174"/>
                    <a:pt x="279" y="174"/>
                    <a:pt x="279" y="174"/>
                  </a:cubicBezTo>
                  <a:cubicBezTo>
                    <a:pt x="286" y="142"/>
                    <a:pt x="286" y="142"/>
                    <a:pt x="286" y="142"/>
                  </a:cubicBezTo>
                  <a:cubicBezTo>
                    <a:pt x="286" y="118"/>
                    <a:pt x="286" y="118"/>
                    <a:pt x="286" y="118"/>
                  </a:cubicBezTo>
                  <a:cubicBezTo>
                    <a:pt x="286" y="106"/>
                    <a:pt x="286" y="106"/>
                    <a:pt x="286" y="106"/>
                  </a:cubicBezTo>
                  <a:cubicBezTo>
                    <a:pt x="297" y="97"/>
                    <a:pt x="297" y="97"/>
                    <a:pt x="297" y="97"/>
                  </a:cubicBezTo>
                  <a:cubicBezTo>
                    <a:pt x="303" y="77"/>
                    <a:pt x="303" y="77"/>
                    <a:pt x="303" y="77"/>
                  </a:cubicBezTo>
                  <a:cubicBezTo>
                    <a:pt x="317" y="59"/>
                    <a:pt x="317" y="59"/>
                    <a:pt x="317" y="59"/>
                  </a:cubicBezTo>
                  <a:cubicBezTo>
                    <a:pt x="317" y="46"/>
                    <a:pt x="317" y="46"/>
                    <a:pt x="317" y="46"/>
                  </a:cubicBezTo>
                  <a:cubicBezTo>
                    <a:pt x="315" y="22"/>
                    <a:pt x="315" y="22"/>
                    <a:pt x="315" y="22"/>
                  </a:cubicBezTo>
                  <a:cubicBezTo>
                    <a:pt x="313" y="20"/>
                    <a:pt x="313" y="20"/>
                    <a:pt x="313" y="20"/>
                  </a:cubicBezTo>
                  <a:cubicBezTo>
                    <a:pt x="298" y="20"/>
                    <a:pt x="298" y="20"/>
                    <a:pt x="298" y="20"/>
                  </a:cubicBezTo>
                  <a:cubicBezTo>
                    <a:pt x="304" y="4"/>
                    <a:pt x="304" y="4"/>
                    <a:pt x="304" y="4"/>
                  </a:cubicBezTo>
                  <a:lnTo>
                    <a:pt x="296"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5" name="Google Shape;355;g2f75455da22_0_51"/>
            <p:cNvSpPr/>
            <p:nvPr/>
          </p:nvSpPr>
          <p:spPr>
            <a:xfrm>
              <a:off x="10902108" y="1830325"/>
              <a:ext cx="751417" cy="748955"/>
            </a:xfrm>
            <a:custGeom>
              <a:avLst/>
              <a:gdLst/>
              <a:ahLst/>
              <a:cxnLst/>
              <a:rect l="l" t="t" r="r" b="b"/>
              <a:pathLst>
                <a:path w="448" h="440" extrusionOk="0">
                  <a:moveTo>
                    <a:pt x="34" y="0"/>
                  </a:moveTo>
                  <a:cubicBezTo>
                    <a:pt x="12" y="11"/>
                    <a:pt x="12" y="11"/>
                    <a:pt x="12" y="11"/>
                  </a:cubicBezTo>
                  <a:cubicBezTo>
                    <a:pt x="8" y="21"/>
                    <a:pt x="8" y="21"/>
                    <a:pt x="8" y="21"/>
                  </a:cubicBezTo>
                  <a:cubicBezTo>
                    <a:pt x="3" y="21"/>
                    <a:pt x="3" y="21"/>
                    <a:pt x="3" y="21"/>
                  </a:cubicBezTo>
                  <a:cubicBezTo>
                    <a:pt x="3" y="21"/>
                    <a:pt x="3" y="21"/>
                    <a:pt x="3" y="21"/>
                  </a:cubicBezTo>
                  <a:cubicBezTo>
                    <a:pt x="7" y="56"/>
                    <a:pt x="7" y="56"/>
                    <a:pt x="7" y="56"/>
                  </a:cubicBezTo>
                  <a:cubicBezTo>
                    <a:pt x="27" y="73"/>
                    <a:pt x="27" y="73"/>
                    <a:pt x="27" y="73"/>
                  </a:cubicBezTo>
                  <a:cubicBezTo>
                    <a:pt x="41" y="87"/>
                    <a:pt x="41" y="87"/>
                    <a:pt x="41" y="87"/>
                  </a:cubicBezTo>
                  <a:cubicBezTo>
                    <a:pt x="36" y="121"/>
                    <a:pt x="36" y="121"/>
                    <a:pt x="36" y="121"/>
                  </a:cubicBezTo>
                  <a:cubicBezTo>
                    <a:pt x="40" y="140"/>
                    <a:pt x="40" y="140"/>
                    <a:pt x="40" y="140"/>
                  </a:cubicBezTo>
                  <a:cubicBezTo>
                    <a:pt x="39" y="147"/>
                    <a:pt x="39" y="147"/>
                    <a:pt x="39" y="147"/>
                  </a:cubicBezTo>
                  <a:cubicBezTo>
                    <a:pt x="49" y="169"/>
                    <a:pt x="49" y="169"/>
                    <a:pt x="49" y="169"/>
                  </a:cubicBezTo>
                  <a:cubicBezTo>
                    <a:pt x="39" y="213"/>
                    <a:pt x="39" y="213"/>
                    <a:pt x="39" y="213"/>
                  </a:cubicBezTo>
                  <a:cubicBezTo>
                    <a:pt x="41" y="222"/>
                    <a:pt x="41" y="222"/>
                    <a:pt x="41" y="222"/>
                  </a:cubicBezTo>
                  <a:cubicBezTo>
                    <a:pt x="62" y="220"/>
                    <a:pt x="62" y="220"/>
                    <a:pt x="62" y="220"/>
                  </a:cubicBezTo>
                  <a:cubicBezTo>
                    <a:pt x="78" y="226"/>
                    <a:pt x="78" y="226"/>
                    <a:pt x="78" y="226"/>
                  </a:cubicBezTo>
                  <a:cubicBezTo>
                    <a:pt x="84" y="246"/>
                    <a:pt x="84" y="246"/>
                    <a:pt x="84" y="246"/>
                  </a:cubicBezTo>
                  <a:cubicBezTo>
                    <a:pt x="77" y="255"/>
                    <a:pt x="77" y="255"/>
                    <a:pt x="77" y="255"/>
                  </a:cubicBezTo>
                  <a:cubicBezTo>
                    <a:pt x="74" y="267"/>
                    <a:pt x="74" y="267"/>
                    <a:pt x="74" y="267"/>
                  </a:cubicBezTo>
                  <a:cubicBezTo>
                    <a:pt x="62" y="284"/>
                    <a:pt x="62" y="284"/>
                    <a:pt x="62" y="284"/>
                  </a:cubicBezTo>
                  <a:cubicBezTo>
                    <a:pt x="55" y="286"/>
                    <a:pt x="55" y="286"/>
                    <a:pt x="55" y="286"/>
                  </a:cubicBezTo>
                  <a:cubicBezTo>
                    <a:pt x="45" y="274"/>
                    <a:pt x="45" y="274"/>
                    <a:pt x="45" y="274"/>
                  </a:cubicBezTo>
                  <a:cubicBezTo>
                    <a:pt x="19" y="266"/>
                    <a:pt x="19" y="266"/>
                    <a:pt x="19" y="266"/>
                  </a:cubicBezTo>
                  <a:cubicBezTo>
                    <a:pt x="8" y="262"/>
                    <a:pt x="8" y="262"/>
                    <a:pt x="8" y="262"/>
                  </a:cubicBezTo>
                  <a:cubicBezTo>
                    <a:pt x="11" y="281"/>
                    <a:pt x="11" y="281"/>
                    <a:pt x="11" y="281"/>
                  </a:cubicBezTo>
                  <a:cubicBezTo>
                    <a:pt x="1" y="286"/>
                    <a:pt x="1" y="286"/>
                    <a:pt x="1" y="286"/>
                  </a:cubicBezTo>
                  <a:cubicBezTo>
                    <a:pt x="0" y="296"/>
                    <a:pt x="0" y="296"/>
                    <a:pt x="0" y="296"/>
                  </a:cubicBezTo>
                  <a:cubicBezTo>
                    <a:pt x="17" y="309"/>
                    <a:pt x="17" y="309"/>
                    <a:pt x="17" y="309"/>
                  </a:cubicBezTo>
                  <a:cubicBezTo>
                    <a:pt x="29" y="342"/>
                    <a:pt x="29" y="342"/>
                    <a:pt x="29" y="342"/>
                  </a:cubicBezTo>
                  <a:cubicBezTo>
                    <a:pt x="22" y="357"/>
                    <a:pt x="22" y="357"/>
                    <a:pt x="22" y="357"/>
                  </a:cubicBezTo>
                  <a:cubicBezTo>
                    <a:pt x="22" y="357"/>
                    <a:pt x="20" y="362"/>
                    <a:pt x="19" y="364"/>
                  </a:cubicBezTo>
                  <a:cubicBezTo>
                    <a:pt x="31" y="373"/>
                    <a:pt x="31" y="373"/>
                    <a:pt x="31" y="373"/>
                  </a:cubicBezTo>
                  <a:cubicBezTo>
                    <a:pt x="47" y="378"/>
                    <a:pt x="47" y="378"/>
                    <a:pt x="47" y="378"/>
                  </a:cubicBezTo>
                  <a:cubicBezTo>
                    <a:pt x="53" y="408"/>
                    <a:pt x="53" y="408"/>
                    <a:pt x="53" y="408"/>
                  </a:cubicBezTo>
                  <a:cubicBezTo>
                    <a:pt x="39" y="431"/>
                    <a:pt x="39" y="431"/>
                    <a:pt x="39" y="431"/>
                  </a:cubicBezTo>
                  <a:cubicBezTo>
                    <a:pt x="57" y="437"/>
                    <a:pt x="57" y="437"/>
                    <a:pt x="57" y="437"/>
                  </a:cubicBezTo>
                  <a:cubicBezTo>
                    <a:pt x="66" y="434"/>
                    <a:pt x="66" y="434"/>
                    <a:pt x="66" y="434"/>
                  </a:cubicBezTo>
                  <a:cubicBezTo>
                    <a:pt x="66" y="435"/>
                    <a:pt x="66" y="435"/>
                    <a:pt x="66" y="435"/>
                  </a:cubicBezTo>
                  <a:cubicBezTo>
                    <a:pt x="66" y="435"/>
                    <a:pt x="68" y="434"/>
                    <a:pt x="68" y="434"/>
                  </a:cubicBezTo>
                  <a:cubicBezTo>
                    <a:pt x="91" y="440"/>
                    <a:pt x="91" y="440"/>
                    <a:pt x="91" y="440"/>
                  </a:cubicBezTo>
                  <a:cubicBezTo>
                    <a:pt x="99" y="435"/>
                    <a:pt x="99" y="435"/>
                    <a:pt x="99" y="435"/>
                  </a:cubicBezTo>
                  <a:cubicBezTo>
                    <a:pt x="86" y="409"/>
                    <a:pt x="86" y="409"/>
                    <a:pt x="86" y="409"/>
                  </a:cubicBezTo>
                  <a:cubicBezTo>
                    <a:pt x="91" y="405"/>
                    <a:pt x="91" y="405"/>
                    <a:pt x="91" y="405"/>
                  </a:cubicBezTo>
                  <a:cubicBezTo>
                    <a:pt x="114" y="403"/>
                    <a:pt x="114" y="403"/>
                    <a:pt x="114" y="403"/>
                  </a:cubicBezTo>
                  <a:cubicBezTo>
                    <a:pt x="125" y="414"/>
                    <a:pt x="125" y="414"/>
                    <a:pt x="125" y="414"/>
                  </a:cubicBezTo>
                  <a:cubicBezTo>
                    <a:pt x="132" y="407"/>
                    <a:pt x="132" y="407"/>
                    <a:pt x="132" y="407"/>
                  </a:cubicBezTo>
                  <a:cubicBezTo>
                    <a:pt x="162" y="406"/>
                    <a:pt x="162" y="406"/>
                    <a:pt x="162" y="406"/>
                  </a:cubicBezTo>
                  <a:cubicBezTo>
                    <a:pt x="172" y="396"/>
                    <a:pt x="172" y="396"/>
                    <a:pt x="172" y="396"/>
                  </a:cubicBezTo>
                  <a:cubicBezTo>
                    <a:pt x="169" y="370"/>
                    <a:pt x="169" y="370"/>
                    <a:pt x="169" y="370"/>
                  </a:cubicBezTo>
                  <a:cubicBezTo>
                    <a:pt x="178" y="334"/>
                    <a:pt x="178" y="334"/>
                    <a:pt x="178" y="334"/>
                  </a:cubicBezTo>
                  <a:cubicBezTo>
                    <a:pt x="191" y="337"/>
                    <a:pt x="191" y="337"/>
                    <a:pt x="191" y="337"/>
                  </a:cubicBezTo>
                  <a:cubicBezTo>
                    <a:pt x="218" y="340"/>
                    <a:pt x="218" y="340"/>
                    <a:pt x="218" y="340"/>
                  </a:cubicBezTo>
                  <a:cubicBezTo>
                    <a:pt x="223" y="335"/>
                    <a:pt x="223" y="335"/>
                    <a:pt x="223" y="335"/>
                  </a:cubicBezTo>
                  <a:cubicBezTo>
                    <a:pt x="255" y="339"/>
                    <a:pt x="255" y="339"/>
                    <a:pt x="255" y="339"/>
                  </a:cubicBezTo>
                  <a:cubicBezTo>
                    <a:pt x="284" y="323"/>
                    <a:pt x="284" y="323"/>
                    <a:pt x="284" y="323"/>
                  </a:cubicBezTo>
                  <a:cubicBezTo>
                    <a:pt x="300" y="329"/>
                    <a:pt x="300" y="329"/>
                    <a:pt x="300" y="329"/>
                  </a:cubicBezTo>
                  <a:cubicBezTo>
                    <a:pt x="315" y="314"/>
                    <a:pt x="315" y="314"/>
                    <a:pt x="315" y="314"/>
                  </a:cubicBezTo>
                  <a:cubicBezTo>
                    <a:pt x="321" y="324"/>
                    <a:pt x="321" y="324"/>
                    <a:pt x="321" y="324"/>
                  </a:cubicBezTo>
                  <a:cubicBezTo>
                    <a:pt x="310" y="344"/>
                    <a:pt x="310" y="344"/>
                    <a:pt x="310" y="344"/>
                  </a:cubicBezTo>
                  <a:cubicBezTo>
                    <a:pt x="315" y="356"/>
                    <a:pt x="315" y="356"/>
                    <a:pt x="315" y="356"/>
                  </a:cubicBezTo>
                  <a:cubicBezTo>
                    <a:pt x="328" y="358"/>
                    <a:pt x="328" y="358"/>
                    <a:pt x="328" y="358"/>
                  </a:cubicBezTo>
                  <a:cubicBezTo>
                    <a:pt x="336" y="356"/>
                    <a:pt x="336" y="356"/>
                    <a:pt x="336" y="356"/>
                  </a:cubicBezTo>
                  <a:cubicBezTo>
                    <a:pt x="350" y="364"/>
                    <a:pt x="350" y="364"/>
                    <a:pt x="350" y="364"/>
                  </a:cubicBezTo>
                  <a:cubicBezTo>
                    <a:pt x="360" y="345"/>
                    <a:pt x="360" y="345"/>
                    <a:pt x="360" y="345"/>
                  </a:cubicBezTo>
                  <a:cubicBezTo>
                    <a:pt x="384" y="335"/>
                    <a:pt x="384" y="335"/>
                    <a:pt x="384" y="335"/>
                  </a:cubicBezTo>
                  <a:cubicBezTo>
                    <a:pt x="383" y="323"/>
                    <a:pt x="383" y="323"/>
                    <a:pt x="383" y="323"/>
                  </a:cubicBezTo>
                  <a:cubicBezTo>
                    <a:pt x="383" y="316"/>
                    <a:pt x="383" y="316"/>
                    <a:pt x="383" y="316"/>
                  </a:cubicBezTo>
                  <a:cubicBezTo>
                    <a:pt x="385" y="280"/>
                    <a:pt x="385" y="280"/>
                    <a:pt x="385" y="280"/>
                  </a:cubicBezTo>
                  <a:cubicBezTo>
                    <a:pt x="379" y="256"/>
                    <a:pt x="379" y="256"/>
                    <a:pt x="379" y="256"/>
                  </a:cubicBezTo>
                  <a:cubicBezTo>
                    <a:pt x="386" y="247"/>
                    <a:pt x="386" y="247"/>
                    <a:pt x="386" y="247"/>
                  </a:cubicBezTo>
                  <a:cubicBezTo>
                    <a:pt x="404" y="246"/>
                    <a:pt x="404" y="246"/>
                    <a:pt x="404" y="246"/>
                  </a:cubicBezTo>
                  <a:cubicBezTo>
                    <a:pt x="407" y="241"/>
                    <a:pt x="407" y="241"/>
                    <a:pt x="407" y="241"/>
                  </a:cubicBezTo>
                  <a:cubicBezTo>
                    <a:pt x="407" y="225"/>
                    <a:pt x="407" y="225"/>
                    <a:pt x="407" y="225"/>
                  </a:cubicBezTo>
                  <a:cubicBezTo>
                    <a:pt x="412" y="203"/>
                    <a:pt x="412" y="203"/>
                    <a:pt x="412" y="203"/>
                  </a:cubicBezTo>
                  <a:cubicBezTo>
                    <a:pt x="415" y="187"/>
                    <a:pt x="415" y="187"/>
                    <a:pt x="415" y="187"/>
                  </a:cubicBezTo>
                  <a:cubicBezTo>
                    <a:pt x="434" y="181"/>
                    <a:pt x="434" y="181"/>
                    <a:pt x="434" y="181"/>
                  </a:cubicBezTo>
                  <a:cubicBezTo>
                    <a:pt x="448" y="180"/>
                    <a:pt x="448" y="180"/>
                    <a:pt x="448" y="180"/>
                  </a:cubicBezTo>
                  <a:cubicBezTo>
                    <a:pt x="445" y="164"/>
                    <a:pt x="445" y="164"/>
                    <a:pt x="445" y="164"/>
                  </a:cubicBezTo>
                  <a:cubicBezTo>
                    <a:pt x="429" y="158"/>
                    <a:pt x="429" y="158"/>
                    <a:pt x="429" y="158"/>
                  </a:cubicBezTo>
                  <a:cubicBezTo>
                    <a:pt x="406" y="148"/>
                    <a:pt x="406" y="148"/>
                    <a:pt x="406" y="148"/>
                  </a:cubicBezTo>
                  <a:cubicBezTo>
                    <a:pt x="396" y="135"/>
                    <a:pt x="396" y="135"/>
                    <a:pt x="396" y="135"/>
                  </a:cubicBezTo>
                  <a:cubicBezTo>
                    <a:pt x="379" y="123"/>
                    <a:pt x="379" y="123"/>
                    <a:pt x="379" y="123"/>
                  </a:cubicBezTo>
                  <a:cubicBezTo>
                    <a:pt x="372" y="109"/>
                    <a:pt x="372" y="109"/>
                    <a:pt x="372" y="109"/>
                  </a:cubicBezTo>
                  <a:cubicBezTo>
                    <a:pt x="356" y="107"/>
                    <a:pt x="356" y="107"/>
                    <a:pt x="356" y="107"/>
                  </a:cubicBezTo>
                  <a:cubicBezTo>
                    <a:pt x="356" y="80"/>
                    <a:pt x="356" y="80"/>
                    <a:pt x="356" y="80"/>
                  </a:cubicBezTo>
                  <a:cubicBezTo>
                    <a:pt x="317" y="65"/>
                    <a:pt x="317" y="65"/>
                    <a:pt x="317" y="65"/>
                  </a:cubicBezTo>
                  <a:cubicBezTo>
                    <a:pt x="315" y="75"/>
                    <a:pt x="315" y="75"/>
                    <a:pt x="315" y="75"/>
                  </a:cubicBezTo>
                  <a:cubicBezTo>
                    <a:pt x="302" y="93"/>
                    <a:pt x="302" y="93"/>
                    <a:pt x="302" y="93"/>
                  </a:cubicBezTo>
                  <a:cubicBezTo>
                    <a:pt x="290" y="106"/>
                    <a:pt x="290" y="106"/>
                    <a:pt x="290" y="106"/>
                  </a:cubicBezTo>
                  <a:cubicBezTo>
                    <a:pt x="279" y="102"/>
                    <a:pt x="279" y="102"/>
                    <a:pt x="279" y="102"/>
                  </a:cubicBezTo>
                  <a:cubicBezTo>
                    <a:pt x="261" y="87"/>
                    <a:pt x="261" y="87"/>
                    <a:pt x="261" y="87"/>
                  </a:cubicBezTo>
                  <a:cubicBezTo>
                    <a:pt x="239" y="87"/>
                    <a:pt x="239" y="87"/>
                    <a:pt x="239" y="87"/>
                  </a:cubicBezTo>
                  <a:cubicBezTo>
                    <a:pt x="228" y="79"/>
                    <a:pt x="228" y="79"/>
                    <a:pt x="228" y="79"/>
                  </a:cubicBezTo>
                  <a:cubicBezTo>
                    <a:pt x="217" y="95"/>
                    <a:pt x="217" y="95"/>
                    <a:pt x="217" y="95"/>
                  </a:cubicBezTo>
                  <a:cubicBezTo>
                    <a:pt x="201" y="108"/>
                    <a:pt x="201" y="108"/>
                    <a:pt x="201" y="108"/>
                  </a:cubicBezTo>
                  <a:cubicBezTo>
                    <a:pt x="188" y="113"/>
                    <a:pt x="188" y="113"/>
                    <a:pt x="188" y="113"/>
                  </a:cubicBezTo>
                  <a:cubicBezTo>
                    <a:pt x="183" y="104"/>
                    <a:pt x="183" y="104"/>
                    <a:pt x="183" y="104"/>
                  </a:cubicBezTo>
                  <a:cubicBezTo>
                    <a:pt x="168" y="107"/>
                    <a:pt x="168" y="107"/>
                    <a:pt x="168" y="107"/>
                  </a:cubicBezTo>
                  <a:cubicBezTo>
                    <a:pt x="161" y="95"/>
                    <a:pt x="161" y="95"/>
                    <a:pt x="161" y="95"/>
                  </a:cubicBezTo>
                  <a:cubicBezTo>
                    <a:pt x="146" y="92"/>
                    <a:pt x="146" y="92"/>
                    <a:pt x="146" y="92"/>
                  </a:cubicBezTo>
                  <a:cubicBezTo>
                    <a:pt x="145" y="82"/>
                    <a:pt x="145" y="82"/>
                    <a:pt x="145" y="82"/>
                  </a:cubicBezTo>
                  <a:cubicBezTo>
                    <a:pt x="129" y="82"/>
                    <a:pt x="129" y="82"/>
                    <a:pt x="129" y="82"/>
                  </a:cubicBezTo>
                  <a:cubicBezTo>
                    <a:pt x="113" y="73"/>
                    <a:pt x="113" y="73"/>
                    <a:pt x="113" y="73"/>
                  </a:cubicBezTo>
                  <a:cubicBezTo>
                    <a:pt x="113" y="56"/>
                    <a:pt x="113" y="56"/>
                    <a:pt x="113" y="56"/>
                  </a:cubicBezTo>
                  <a:cubicBezTo>
                    <a:pt x="102" y="42"/>
                    <a:pt x="102" y="42"/>
                    <a:pt x="102" y="42"/>
                  </a:cubicBezTo>
                  <a:cubicBezTo>
                    <a:pt x="89" y="39"/>
                    <a:pt x="89" y="39"/>
                    <a:pt x="89" y="39"/>
                  </a:cubicBezTo>
                  <a:cubicBezTo>
                    <a:pt x="84" y="30"/>
                    <a:pt x="84" y="30"/>
                    <a:pt x="84" y="30"/>
                  </a:cubicBezTo>
                  <a:cubicBezTo>
                    <a:pt x="72" y="21"/>
                    <a:pt x="72" y="21"/>
                    <a:pt x="72" y="21"/>
                  </a:cubicBezTo>
                  <a:lnTo>
                    <a:pt x="34"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6" name="Google Shape;356;g2f75455da22_0_51"/>
            <p:cNvSpPr/>
            <p:nvPr/>
          </p:nvSpPr>
          <p:spPr>
            <a:xfrm>
              <a:off x="10029700" y="1799280"/>
              <a:ext cx="1013776" cy="664875"/>
            </a:xfrm>
            <a:custGeom>
              <a:avLst/>
              <a:gdLst/>
              <a:ahLst/>
              <a:cxnLst/>
              <a:rect l="l" t="t" r="r" b="b"/>
              <a:pathLst>
                <a:path w="605" h="390" extrusionOk="0">
                  <a:moveTo>
                    <a:pt x="374" y="0"/>
                  </a:moveTo>
                  <a:cubicBezTo>
                    <a:pt x="350" y="7"/>
                    <a:pt x="350" y="7"/>
                    <a:pt x="350" y="7"/>
                  </a:cubicBezTo>
                  <a:cubicBezTo>
                    <a:pt x="340" y="20"/>
                    <a:pt x="340" y="20"/>
                    <a:pt x="340" y="20"/>
                  </a:cubicBezTo>
                  <a:cubicBezTo>
                    <a:pt x="345" y="27"/>
                    <a:pt x="345" y="27"/>
                    <a:pt x="345" y="27"/>
                  </a:cubicBezTo>
                  <a:cubicBezTo>
                    <a:pt x="338" y="39"/>
                    <a:pt x="338" y="39"/>
                    <a:pt x="338" y="39"/>
                  </a:cubicBezTo>
                  <a:cubicBezTo>
                    <a:pt x="319" y="41"/>
                    <a:pt x="319" y="41"/>
                    <a:pt x="319" y="41"/>
                  </a:cubicBezTo>
                  <a:cubicBezTo>
                    <a:pt x="311" y="52"/>
                    <a:pt x="311" y="52"/>
                    <a:pt x="311" y="52"/>
                  </a:cubicBezTo>
                  <a:cubicBezTo>
                    <a:pt x="297" y="43"/>
                    <a:pt x="297" y="43"/>
                    <a:pt x="297" y="43"/>
                  </a:cubicBezTo>
                  <a:cubicBezTo>
                    <a:pt x="285" y="52"/>
                    <a:pt x="285" y="52"/>
                    <a:pt x="285" y="52"/>
                  </a:cubicBezTo>
                  <a:cubicBezTo>
                    <a:pt x="261" y="54"/>
                    <a:pt x="261" y="54"/>
                    <a:pt x="261" y="54"/>
                  </a:cubicBezTo>
                  <a:cubicBezTo>
                    <a:pt x="246" y="37"/>
                    <a:pt x="246" y="37"/>
                    <a:pt x="246" y="37"/>
                  </a:cubicBezTo>
                  <a:cubicBezTo>
                    <a:pt x="246" y="37"/>
                    <a:pt x="234" y="33"/>
                    <a:pt x="229" y="32"/>
                  </a:cubicBezTo>
                  <a:cubicBezTo>
                    <a:pt x="224" y="31"/>
                    <a:pt x="222" y="44"/>
                    <a:pt x="222" y="44"/>
                  </a:cubicBezTo>
                  <a:cubicBezTo>
                    <a:pt x="111" y="85"/>
                    <a:pt x="111" y="85"/>
                    <a:pt x="111" y="85"/>
                  </a:cubicBezTo>
                  <a:cubicBezTo>
                    <a:pt x="110" y="94"/>
                    <a:pt x="110" y="94"/>
                    <a:pt x="110" y="94"/>
                  </a:cubicBezTo>
                  <a:cubicBezTo>
                    <a:pt x="82" y="77"/>
                    <a:pt x="82" y="77"/>
                    <a:pt x="82" y="77"/>
                  </a:cubicBezTo>
                  <a:cubicBezTo>
                    <a:pt x="66" y="76"/>
                    <a:pt x="66" y="76"/>
                    <a:pt x="66" y="76"/>
                  </a:cubicBezTo>
                  <a:cubicBezTo>
                    <a:pt x="56" y="66"/>
                    <a:pt x="56" y="66"/>
                    <a:pt x="56" y="66"/>
                  </a:cubicBezTo>
                  <a:cubicBezTo>
                    <a:pt x="36" y="76"/>
                    <a:pt x="36" y="76"/>
                    <a:pt x="36" y="76"/>
                  </a:cubicBezTo>
                  <a:cubicBezTo>
                    <a:pt x="22" y="109"/>
                    <a:pt x="22" y="109"/>
                    <a:pt x="22" y="109"/>
                  </a:cubicBezTo>
                  <a:cubicBezTo>
                    <a:pt x="13" y="107"/>
                    <a:pt x="13" y="107"/>
                    <a:pt x="13" y="107"/>
                  </a:cubicBezTo>
                  <a:cubicBezTo>
                    <a:pt x="10" y="122"/>
                    <a:pt x="10" y="122"/>
                    <a:pt x="10" y="122"/>
                  </a:cubicBezTo>
                  <a:cubicBezTo>
                    <a:pt x="0" y="144"/>
                    <a:pt x="0" y="144"/>
                    <a:pt x="0" y="144"/>
                  </a:cubicBezTo>
                  <a:cubicBezTo>
                    <a:pt x="32" y="160"/>
                    <a:pt x="32" y="160"/>
                    <a:pt x="32" y="160"/>
                  </a:cubicBezTo>
                  <a:cubicBezTo>
                    <a:pt x="41" y="188"/>
                    <a:pt x="41" y="188"/>
                    <a:pt x="41" y="188"/>
                  </a:cubicBezTo>
                  <a:cubicBezTo>
                    <a:pt x="69" y="187"/>
                    <a:pt x="69" y="187"/>
                    <a:pt x="69" y="187"/>
                  </a:cubicBezTo>
                  <a:cubicBezTo>
                    <a:pt x="101" y="186"/>
                    <a:pt x="101" y="186"/>
                    <a:pt x="101" y="186"/>
                  </a:cubicBezTo>
                  <a:cubicBezTo>
                    <a:pt x="128" y="185"/>
                    <a:pt x="128" y="185"/>
                    <a:pt x="128" y="185"/>
                  </a:cubicBezTo>
                  <a:cubicBezTo>
                    <a:pt x="124" y="191"/>
                    <a:pt x="124" y="191"/>
                    <a:pt x="124" y="191"/>
                  </a:cubicBezTo>
                  <a:cubicBezTo>
                    <a:pt x="112" y="209"/>
                    <a:pt x="112" y="209"/>
                    <a:pt x="112" y="209"/>
                  </a:cubicBezTo>
                  <a:cubicBezTo>
                    <a:pt x="110" y="203"/>
                    <a:pt x="110" y="203"/>
                    <a:pt x="110" y="203"/>
                  </a:cubicBezTo>
                  <a:cubicBezTo>
                    <a:pt x="93" y="204"/>
                    <a:pt x="93" y="204"/>
                    <a:pt x="93" y="204"/>
                  </a:cubicBezTo>
                  <a:cubicBezTo>
                    <a:pt x="83" y="200"/>
                    <a:pt x="83" y="200"/>
                    <a:pt x="83" y="200"/>
                  </a:cubicBezTo>
                  <a:cubicBezTo>
                    <a:pt x="72" y="213"/>
                    <a:pt x="72" y="213"/>
                    <a:pt x="72" y="213"/>
                  </a:cubicBezTo>
                  <a:cubicBezTo>
                    <a:pt x="60" y="213"/>
                    <a:pt x="60" y="213"/>
                    <a:pt x="60" y="213"/>
                  </a:cubicBezTo>
                  <a:cubicBezTo>
                    <a:pt x="46" y="220"/>
                    <a:pt x="46" y="220"/>
                    <a:pt x="46" y="220"/>
                  </a:cubicBezTo>
                  <a:cubicBezTo>
                    <a:pt x="19" y="229"/>
                    <a:pt x="19" y="229"/>
                    <a:pt x="19" y="229"/>
                  </a:cubicBezTo>
                  <a:cubicBezTo>
                    <a:pt x="11" y="240"/>
                    <a:pt x="11" y="240"/>
                    <a:pt x="11" y="240"/>
                  </a:cubicBezTo>
                  <a:cubicBezTo>
                    <a:pt x="17" y="251"/>
                    <a:pt x="17" y="251"/>
                    <a:pt x="17" y="251"/>
                  </a:cubicBezTo>
                  <a:cubicBezTo>
                    <a:pt x="36" y="252"/>
                    <a:pt x="36" y="252"/>
                    <a:pt x="36" y="252"/>
                  </a:cubicBezTo>
                  <a:cubicBezTo>
                    <a:pt x="33" y="274"/>
                    <a:pt x="33" y="274"/>
                    <a:pt x="33" y="274"/>
                  </a:cubicBezTo>
                  <a:cubicBezTo>
                    <a:pt x="50" y="270"/>
                    <a:pt x="50" y="270"/>
                    <a:pt x="50" y="270"/>
                  </a:cubicBezTo>
                  <a:cubicBezTo>
                    <a:pt x="55" y="260"/>
                    <a:pt x="55" y="260"/>
                    <a:pt x="55" y="260"/>
                  </a:cubicBezTo>
                  <a:cubicBezTo>
                    <a:pt x="66" y="251"/>
                    <a:pt x="66" y="251"/>
                    <a:pt x="66" y="251"/>
                  </a:cubicBezTo>
                  <a:cubicBezTo>
                    <a:pt x="68" y="265"/>
                    <a:pt x="68" y="265"/>
                    <a:pt x="68" y="265"/>
                  </a:cubicBezTo>
                  <a:cubicBezTo>
                    <a:pt x="61" y="279"/>
                    <a:pt x="61" y="279"/>
                    <a:pt x="61" y="279"/>
                  </a:cubicBezTo>
                  <a:cubicBezTo>
                    <a:pt x="62" y="290"/>
                    <a:pt x="62" y="290"/>
                    <a:pt x="62" y="290"/>
                  </a:cubicBezTo>
                  <a:cubicBezTo>
                    <a:pt x="56" y="299"/>
                    <a:pt x="56" y="299"/>
                    <a:pt x="56" y="299"/>
                  </a:cubicBezTo>
                  <a:cubicBezTo>
                    <a:pt x="61" y="310"/>
                    <a:pt x="61" y="310"/>
                    <a:pt x="61" y="310"/>
                  </a:cubicBezTo>
                  <a:cubicBezTo>
                    <a:pt x="52" y="319"/>
                    <a:pt x="52" y="319"/>
                    <a:pt x="52" y="319"/>
                  </a:cubicBezTo>
                  <a:cubicBezTo>
                    <a:pt x="78" y="336"/>
                    <a:pt x="78" y="336"/>
                    <a:pt x="78" y="336"/>
                  </a:cubicBezTo>
                  <a:cubicBezTo>
                    <a:pt x="102" y="336"/>
                    <a:pt x="102" y="336"/>
                    <a:pt x="102" y="336"/>
                  </a:cubicBezTo>
                  <a:cubicBezTo>
                    <a:pt x="134" y="355"/>
                    <a:pt x="134" y="355"/>
                    <a:pt x="134" y="355"/>
                  </a:cubicBezTo>
                  <a:cubicBezTo>
                    <a:pt x="136" y="365"/>
                    <a:pt x="136" y="365"/>
                    <a:pt x="136" y="365"/>
                  </a:cubicBezTo>
                  <a:cubicBezTo>
                    <a:pt x="144" y="368"/>
                    <a:pt x="144" y="368"/>
                    <a:pt x="144" y="368"/>
                  </a:cubicBezTo>
                  <a:cubicBezTo>
                    <a:pt x="161" y="375"/>
                    <a:pt x="161" y="375"/>
                    <a:pt x="161" y="375"/>
                  </a:cubicBezTo>
                  <a:cubicBezTo>
                    <a:pt x="177" y="371"/>
                    <a:pt x="177" y="371"/>
                    <a:pt x="177" y="371"/>
                  </a:cubicBezTo>
                  <a:cubicBezTo>
                    <a:pt x="195" y="384"/>
                    <a:pt x="195" y="384"/>
                    <a:pt x="195" y="384"/>
                  </a:cubicBezTo>
                  <a:cubicBezTo>
                    <a:pt x="223" y="360"/>
                    <a:pt x="223" y="360"/>
                    <a:pt x="223" y="360"/>
                  </a:cubicBezTo>
                  <a:cubicBezTo>
                    <a:pt x="266" y="353"/>
                    <a:pt x="266" y="353"/>
                    <a:pt x="266" y="353"/>
                  </a:cubicBezTo>
                  <a:cubicBezTo>
                    <a:pt x="289" y="357"/>
                    <a:pt x="289" y="357"/>
                    <a:pt x="289" y="357"/>
                  </a:cubicBezTo>
                  <a:cubicBezTo>
                    <a:pt x="305" y="368"/>
                    <a:pt x="305" y="368"/>
                    <a:pt x="305" y="368"/>
                  </a:cubicBezTo>
                  <a:cubicBezTo>
                    <a:pt x="330" y="359"/>
                    <a:pt x="330" y="359"/>
                    <a:pt x="330" y="359"/>
                  </a:cubicBezTo>
                  <a:cubicBezTo>
                    <a:pt x="373" y="373"/>
                    <a:pt x="373" y="373"/>
                    <a:pt x="373" y="373"/>
                  </a:cubicBezTo>
                  <a:cubicBezTo>
                    <a:pt x="395" y="355"/>
                    <a:pt x="395" y="355"/>
                    <a:pt x="395" y="355"/>
                  </a:cubicBezTo>
                  <a:cubicBezTo>
                    <a:pt x="433" y="345"/>
                    <a:pt x="433" y="345"/>
                    <a:pt x="433" y="345"/>
                  </a:cubicBezTo>
                  <a:cubicBezTo>
                    <a:pt x="450" y="362"/>
                    <a:pt x="450" y="362"/>
                    <a:pt x="450" y="362"/>
                  </a:cubicBezTo>
                  <a:cubicBezTo>
                    <a:pt x="455" y="387"/>
                    <a:pt x="455" y="387"/>
                    <a:pt x="455" y="387"/>
                  </a:cubicBezTo>
                  <a:cubicBezTo>
                    <a:pt x="468" y="390"/>
                    <a:pt x="468" y="390"/>
                    <a:pt x="468" y="390"/>
                  </a:cubicBezTo>
                  <a:cubicBezTo>
                    <a:pt x="483" y="381"/>
                    <a:pt x="483" y="381"/>
                    <a:pt x="483" y="381"/>
                  </a:cubicBezTo>
                  <a:cubicBezTo>
                    <a:pt x="496" y="366"/>
                    <a:pt x="496" y="366"/>
                    <a:pt x="496" y="366"/>
                  </a:cubicBezTo>
                  <a:cubicBezTo>
                    <a:pt x="516" y="366"/>
                    <a:pt x="516" y="366"/>
                    <a:pt x="516" y="366"/>
                  </a:cubicBezTo>
                  <a:cubicBezTo>
                    <a:pt x="535" y="379"/>
                    <a:pt x="535" y="379"/>
                    <a:pt x="535" y="379"/>
                  </a:cubicBezTo>
                  <a:cubicBezTo>
                    <a:pt x="540" y="382"/>
                    <a:pt x="540" y="382"/>
                    <a:pt x="540" y="382"/>
                  </a:cubicBezTo>
                  <a:cubicBezTo>
                    <a:pt x="541" y="380"/>
                    <a:pt x="543" y="375"/>
                    <a:pt x="543" y="375"/>
                  </a:cubicBezTo>
                  <a:cubicBezTo>
                    <a:pt x="550" y="360"/>
                    <a:pt x="550" y="360"/>
                    <a:pt x="550" y="360"/>
                  </a:cubicBezTo>
                  <a:cubicBezTo>
                    <a:pt x="538" y="327"/>
                    <a:pt x="538" y="327"/>
                    <a:pt x="538" y="327"/>
                  </a:cubicBezTo>
                  <a:cubicBezTo>
                    <a:pt x="521" y="314"/>
                    <a:pt x="521" y="314"/>
                    <a:pt x="521" y="314"/>
                  </a:cubicBezTo>
                  <a:cubicBezTo>
                    <a:pt x="522" y="304"/>
                    <a:pt x="522" y="304"/>
                    <a:pt x="522" y="304"/>
                  </a:cubicBezTo>
                  <a:cubicBezTo>
                    <a:pt x="532" y="299"/>
                    <a:pt x="532" y="299"/>
                    <a:pt x="532" y="299"/>
                  </a:cubicBezTo>
                  <a:cubicBezTo>
                    <a:pt x="529" y="280"/>
                    <a:pt x="529" y="280"/>
                    <a:pt x="529" y="280"/>
                  </a:cubicBezTo>
                  <a:cubicBezTo>
                    <a:pt x="540" y="284"/>
                    <a:pt x="540" y="284"/>
                    <a:pt x="540" y="284"/>
                  </a:cubicBezTo>
                  <a:cubicBezTo>
                    <a:pt x="566" y="292"/>
                    <a:pt x="566" y="292"/>
                    <a:pt x="566" y="292"/>
                  </a:cubicBezTo>
                  <a:cubicBezTo>
                    <a:pt x="576" y="304"/>
                    <a:pt x="576" y="304"/>
                    <a:pt x="576" y="304"/>
                  </a:cubicBezTo>
                  <a:cubicBezTo>
                    <a:pt x="583" y="302"/>
                    <a:pt x="583" y="302"/>
                    <a:pt x="583" y="302"/>
                  </a:cubicBezTo>
                  <a:cubicBezTo>
                    <a:pt x="595" y="285"/>
                    <a:pt x="595" y="285"/>
                    <a:pt x="595" y="285"/>
                  </a:cubicBezTo>
                  <a:cubicBezTo>
                    <a:pt x="598" y="273"/>
                    <a:pt x="598" y="273"/>
                    <a:pt x="598" y="273"/>
                  </a:cubicBezTo>
                  <a:cubicBezTo>
                    <a:pt x="605" y="264"/>
                    <a:pt x="605" y="264"/>
                    <a:pt x="605" y="264"/>
                  </a:cubicBezTo>
                  <a:cubicBezTo>
                    <a:pt x="599" y="244"/>
                    <a:pt x="599" y="244"/>
                    <a:pt x="599" y="244"/>
                  </a:cubicBezTo>
                  <a:cubicBezTo>
                    <a:pt x="583" y="238"/>
                    <a:pt x="583" y="238"/>
                    <a:pt x="583" y="238"/>
                  </a:cubicBezTo>
                  <a:cubicBezTo>
                    <a:pt x="562" y="240"/>
                    <a:pt x="562" y="240"/>
                    <a:pt x="562" y="240"/>
                  </a:cubicBezTo>
                  <a:cubicBezTo>
                    <a:pt x="560" y="231"/>
                    <a:pt x="560" y="231"/>
                    <a:pt x="560" y="231"/>
                  </a:cubicBezTo>
                  <a:cubicBezTo>
                    <a:pt x="570" y="187"/>
                    <a:pt x="570" y="187"/>
                    <a:pt x="570" y="187"/>
                  </a:cubicBezTo>
                  <a:cubicBezTo>
                    <a:pt x="560" y="165"/>
                    <a:pt x="560" y="165"/>
                    <a:pt x="560" y="165"/>
                  </a:cubicBezTo>
                  <a:cubicBezTo>
                    <a:pt x="561" y="158"/>
                    <a:pt x="561" y="158"/>
                    <a:pt x="561" y="158"/>
                  </a:cubicBezTo>
                  <a:cubicBezTo>
                    <a:pt x="557" y="139"/>
                    <a:pt x="557" y="139"/>
                    <a:pt x="557" y="139"/>
                  </a:cubicBezTo>
                  <a:cubicBezTo>
                    <a:pt x="562" y="105"/>
                    <a:pt x="562" y="105"/>
                    <a:pt x="562" y="105"/>
                  </a:cubicBezTo>
                  <a:cubicBezTo>
                    <a:pt x="548" y="91"/>
                    <a:pt x="548" y="91"/>
                    <a:pt x="548" y="91"/>
                  </a:cubicBezTo>
                  <a:cubicBezTo>
                    <a:pt x="528" y="74"/>
                    <a:pt x="528" y="74"/>
                    <a:pt x="528" y="74"/>
                  </a:cubicBezTo>
                  <a:cubicBezTo>
                    <a:pt x="524" y="39"/>
                    <a:pt x="524" y="39"/>
                    <a:pt x="524" y="39"/>
                  </a:cubicBezTo>
                  <a:cubicBezTo>
                    <a:pt x="515" y="33"/>
                    <a:pt x="515" y="33"/>
                    <a:pt x="515" y="33"/>
                  </a:cubicBezTo>
                  <a:cubicBezTo>
                    <a:pt x="482" y="38"/>
                    <a:pt x="482" y="38"/>
                    <a:pt x="482" y="38"/>
                  </a:cubicBezTo>
                  <a:cubicBezTo>
                    <a:pt x="466" y="27"/>
                    <a:pt x="466" y="27"/>
                    <a:pt x="466" y="27"/>
                  </a:cubicBezTo>
                  <a:cubicBezTo>
                    <a:pt x="439" y="14"/>
                    <a:pt x="439" y="14"/>
                    <a:pt x="439" y="14"/>
                  </a:cubicBezTo>
                  <a:cubicBezTo>
                    <a:pt x="411" y="19"/>
                    <a:pt x="411" y="19"/>
                    <a:pt x="411" y="19"/>
                  </a:cubicBezTo>
                  <a:cubicBezTo>
                    <a:pt x="390" y="14"/>
                    <a:pt x="390" y="14"/>
                    <a:pt x="390" y="14"/>
                  </a:cubicBezTo>
                  <a:lnTo>
                    <a:pt x="374"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7" name="Google Shape;357;g2f75455da22_0_51"/>
            <p:cNvSpPr/>
            <p:nvPr/>
          </p:nvSpPr>
          <p:spPr>
            <a:xfrm>
              <a:off x="9992766" y="2386544"/>
              <a:ext cx="1164059" cy="940396"/>
            </a:xfrm>
            <a:custGeom>
              <a:avLst/>
              <a:gdLst/>
              <a:ahLst/>
              <a:cxnLst/>
              <a:rect l="l" t="t" r="r" b="b"/>
              <a:pathLst>
                <a:path w="914" h="727" extrusionOk="0">
                  <a:moveTo>
                    <a:pt x="598" y="0"/>
                  </a:moveTo>
                  <a:lnTo>
                    <a:pt x="548" y="14"/>
                  </a:lnTo>
                  <a:lnTo>
                    <a:pt x="520" y="37"/>
                  </a:lnTo>
                  <a:lnTo>
                    <a:pt x="463" y="19"/>
                  </a:lnTo>
                  <a:lnTo>
                    <a:pt x="430" y="31"/>
                  </a:lnTo>
                  <a:lnTo>
                    <a:pt x="409" y="16"/>
                  </a:lnTo>
                  <a:lnTo>
                    <a:pt x="379" y="11"/>
                  </a:lnTo>
                  <a:lnTo>
                    <a:pt x="322" y="20"/>
                  </a:lnTo>
                  <a:lnTo>
                    <a:pt x="285" y="52"/>
                  </a:lnTo>
                  <a:lnTo>
                    <a:pt x="262" y="35"/>
                  </a:lnTo>
                  <a:lnTo>
                    <a:pt x="241" y="40"/>
                  </a:lnTo>
                  <a:lnTo>
                    <a:pt x="218" y="31"/>
                  </a:lnTo>
                  <a:lnTo>
                    <a:pt x="208" y="27"/>
                  </a:lnTo>
                  <a:lnTo>
                    <a:pt x="210" y="40"/>
                  </a:lnTo>
                  <a:lnTo>
                    <a:pt x="167" y="28"/>
                  </a:lnTo>
                  <a:lnTo>
                    <a:pt x="125" y="52"/>
                  </a:lnTo>
                  <a:lnTo>
                    <a:pt x="108" y="46"/>
                  </a:lnTo>
                  <a:lnTo>
                    <a:pt x="93" y="64"/>
                  </a:lnTo>
                  <a:lnTo>
                    <a:pt x="71" y="71"/>
                  </a:lnTo>
                  <a:lnTo>
                    <a:pt x="50" y="57"/>
                  </a:lnTo>
                  <a:lnTo>
                    <a:pt x="18" y="41"/>
                  </a:lnTo>
                  <a:lnTo>
                    <a:pt x="16" y="67"/>
                  </a:lnTo>
                  <a:lnTo>
                    <a:pt x="25" y="85"/>
                  </a:lnTo>
                  <a:lnTo>
                    <a:pt x="31" y="107"/>
                  </a:lnTo>
                  <a:lnTo>
                    <a:pt x="17" y="128"/>
                  </a:lnTo>
                  <a:lnTo>
                    <a:pt x="1" y="133"/>
                  </a:lnTo>
                  <a:lnTo>
                    <a:pt x="0" y="156"/>
                  </a:lnTo>
                  <a:lnTo>
                    <a:pt x="39" y="179"/>
                  </a:lnTo>
                  <a:lnTo>
                    <a:pt x="67" y="218"/>
                  </a:lnTo>
                  <a:lnTo>
                    <a:pt x="91" y="293"/>
                  </a:lnTo>
                  <a:lnTo>
                    <a:pt x="100" y="321"/>
                  </a:lnTo>
                  <a:lnTo>
                    <a:pt x="109" y="327"/>
                  </a:lnTo>
                  <a:lnTo>
                    <a:pt x="123" y="350"/>
                  </a:lnTo>
                  <a:lnTo>
                    <a:pt x="154" y="399"/>
                  </a:lnTo>
                  <a:lnTo>
                    <a:pt x="167" y="410"/>
                  </a:lnTo>
                  <a:lnTo>
                    <a:pt x="168" y="418"/>
                  </a:lnTo>
                  <a:lnTo>
                    <a:pt x="151" y="427"/>
                  </a:lnTo>
                  <a:lnTo>
                    <a:pt x="130" y="427"/>
                  </a:lnTo>
                  <a:lnTo>
                    <a:pt x="108" y="444"/>
                  </a:lnTo>
                  <a:lnTo>
                    <a:pt x="141" y="447"/>
                  </a:lnTo>
                  <a:lnTo>
                    <a:pt x="139" y="461"/>
                  </a:lnTo>
                  <a:lnTo>
                    <a:pt x="177" y="450"/>
                  </a:lnTo>
                  <a:lnTo>
                    <a:pt x="202" y="482"/>
                  </a:lnTo>
                  <a:lnTo>
                    <a:pt x="179" y="491"/>
                  </a:lnTo>
                  <a:lnTo>
                    <a:pt x="156" y="507"/>
                  </a:lnTo>
                  <a:lnTo>
                    <a:pt x="188" y="537"/>
                  </a:lnTo>
                  <a:lnTo>
                    <a:pt x="218" y="548"/>
                  </a:lnTo>
                  <a:lnTo>
                    <a:pt x="227" y="564"/>
                  </a:lnTo>
                  <a:lnTo>
                    <a:pt x="276" y="595"/>
                  </a:lnTo>
                  <a:lnTo>
                    <a:pt x="313" y="593"/>
                  </a:lnTo>
                  <a:lnTo>
                    <a:pt x="329" y="648"/>
                  </a:lnTo>
                  <a:lnTo>
                    <a:pt x="342" y="690"/>
                  </a:lnTo>
                  <a:lnTo>
                    <a:pt x="431" y="689"/>
                  </a:lnTo>
                  <a:lnTo>
                    <a:pt x="430" y="708"/>
                  </a:lnTo>
                  <a:lnTo>
                    <a:pt x="447" y="727"/>
                  </a:lnTo>
                  <a:lnTo>
                    <a:pt x="466" y="724"/>
                  </a:lnTo>
                  <a:lnTo>
                    <a:pt x="480" y="718"/>
                  </a:lnTo>
                  <a:lnTo>
                    <a:pt x="488" y="697"/>
                  </a:lnTo>
                  <a:lnTo>
                    <a:pt x="510" y="681"/>
                  </a:lnTo>
                  <a:lnTo>
                    <a:pt x="534" y="675"/>
                  </a:lnTo>
                  <a:lnTo>
                    <a:pt x="535" y="665"/>
                  </a:lnTo>
                  <a:lnTo>
                    <a:pt x="560" y="665"/>
                  </a:lnTo>
                  <a:lnTo>
                    <a:pt x="562" y="599"/>
                  </a:lnTo>
                  <a:lnTo>
                    <a:pt x="577" y="610"/>
                  </a:lnTo>
                  <a:lnTo>
                    <a:pt x="592" y="602"/>
                  </a:lnTo>
                  <a:lnTo>
                    <a:pt x="600" y="581"/>
                  </a:lnTo>
                  <a:lnTo>
                    <a:pt x="598" y="560"/>
                  </a:lnTo>
                  <a:lnTo>
                    <a:pt x="608" y="528"/>
                  </a:lnTo>
                  <a:lnTo>
                    <a:pt x="629" y="520"/>
                  </a:lnTo>
                  <a:lnTo>
                    <a:pt x="626" y="482"/>
                  </a:lnTo>
                  <a:lnTo>
                    <a:pt x="634" y="464"/>
                  </a:lnTo>
                  <a:lnTo>
                    <a:pt x="622" y="440"/>
                  </a:lnTo>
                  <a:lnTo>
                    <a:pt x="621" y="429"/>
                  </a:lnTo>
                  <a:lnTo>
                    <a:pt x="600" y="410"/>
                  </a:lnTo>
                  <a:lnTo>
                    <a:pt x="609" y="396"/>
                  </a:lnTo>
                  <a:lnTo>
                    <a:pt x="655" y="443"/>
                  </a:lnTo>
                  <a:lnTo>
                    <a:pt x="696" y="429"/>
                  </a:lnTo>
                  <a:lnTo>
                    <a:pt x="716" y="412"/>
                  </a:lnTo>
                  <a:lnTo>
                    <a:pt x="766" y="448"/>
                  </a:lnTo>
                  <a:lnTo>
                    <a:pt x="789" y="462"/>
                  </a:lnTo>
                  <a:lnTo>
                    <a:pt x="830" y="462"/>
                  </a:lnTo>
                  <a:lnTo>
                    <a:pt x="855" y="477"/>
                  </a:lnTo>
                  <a:lnTo>
                    <a:pt x="856" y="477"/>
                  </a:lnTo>
                  <a:lnTo>
                    <a:pt x="870" y="461"/>
                  </a:lnTo>
                  <a:lnTo>
                    <a:pt x="884" y="456"/>
                  </a:lnTo>
                  <a:lnTo>
                    <a:pt x="885" y="436"/>
                  </a:lnTo>
                  <a:lnTo>
                    <a:pt x="912" y="420"/>
                  </a:lnTo>
                  <a:lnTo>
                    <a:pt x="914" y="368"/>
                  </a:lnTo>
                  <a:lnTo>
                    <a:pt x="900" y="333"/>
                  </a:lnTo>
                  <a:lnTo>
                    <a:pt x="889" y="304"/>
                  </a:lnTo>
                  <a:lnTo>
                    <a:pt x="859" y="308"/>
                  </a:lnTo>
                  <a:lnTo>
                    <a:pt x="852" y="293"/>
                  </a:lnTo>
                  <a:lnTo>
                    <a:pt x="877" y="286"/>
                  </a:lnTo>
                  <a:lnTo>
                    <a:pt x="888" y="277"/>
                  </a:lnTo>
                  <a:lnTo>
                    <a:pt x="888" y="275"/>
                  </a:lnTo>
                  <a:lnTo>
                    <a:pt x="877" y="244"/>
                  </a:lnTo>
                  <a:lnTo>
                    <a:pt x="847" y="218"/>
                  </a:lnTo>
                  <a:lnTo>
                    <a:pt x="845" y="189"/>
                  </a:lnTo>
                  <a:lnTo>
                    <a:pt x="809" y="169"/>
                  </a:lnTo>
                  <a:lnTo>
                    <a:pt x="801" y="141"/>
                  </a:lnTo>
                  <a:lnTo>
                    <a:pt x="789" y="145"/>
                  </a:lnTo>
                  <a:lnTo>
                    <a:pt x="766" y="137"/>
                  </a:lnTo>
                  <a:lnTo>
                    <a:pt x="784" y="107"/>
                  </a:lnTo>
                  <a:lnTo>
                    <a:pt x="776" y="67"/>
                  </a:lnTo>
                  <a:lnTo>
                    <a:pt x="755" y="61"/>
                  </a:lnTo>
                  <a:lnTo>
                    <a:pt x="733" y="45"/>
                  </a:lnTo>
                  <a:lnTo>
                    <a:pt x="708" y="28"/>
                  </a:lnTo>
                  <a:lnTo>
                    <a:pt x="681" y="28"/>
                  </a:lnTo>
                  <a:lnTo>
                    <a:pt x="664" y="48"/>
                  </a:lnTo>
                  <a:lnTo>
                    <a:pt x="645" y="60"/>
                  </a:lnTo>
                  <a:lnTo>
                    <a:pt x="627" y="56"/>
                  </a:lnTo>
                  <a:lnTo>
                    <a:pt x="621" y="23"/>
                  </a:lnTo>
                  <a:lnTo>
                    <a:pt x="598"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8" name="Google Shape;358;g2f75455da22_0_51"/>
            <p:cNvSpPr/>
            <p:nvPr/>
          </p:nvSpPr>
          <p:spPr>
            <a:xfrm>
              <a:off x="9902341" y="3235100"/>
              <a:ext cx="643162" cy="835622"/>
            </a:xfrm>
            <a:custGeom>
              <a:avLst/>
              <a:gdLst/>
              <a:ahLst/>
              <a:cxnLst/>
              <a:rect l="l" t="t" r="r" b="b"/>
              <a:pathLst>
                <a:path w="384" h="491" extrusionOk="0">
                  <a:moveTo>
                    <a:pt x="267" y="0"/>
                  </a:moveTo>
                  <a:cubicBezTo>
                    <a:pt x="261" y="5"/>
                    <a:pt x="261" y="5"/>
                    <a:pt x="261" y="5"/>
                  </a:cubicBezTo>
                  <a:cubicBezTo>
                    <a:pt x="247" y="5"/>
                    <a:pt x="247" y="5"/>
                    <a:pt x="247" y="5"/>
                  </a:cubicBezTo>
                  <a:cubicBezTo>
                    <a:pt x="215" y="14"/>
                    <a:pt x="215" y="14"/>
                    <a:pt x="215" y="14"/>
                  </a:cubicBezTo>
                  <a:cubicBezTo>
                    <a:pt x="216" y="33"/>
                    <a:pt x="216" y="33"/>
                    <a:pt x="216" y="33"/>
                  </a:cubicBezTo>
                  <a:cubicBezTo>
                    <a:pt x="192" y="38"/>
                    <a:pt x="192" y="38"/>
                    <a:pt x="192" y="38"/>
                  </a:cubicBezTo>
                  <a:cubicBezTo>
                    <a:pt x="178" y="35"/>
                    <a:pt x="178" y="35"/>
                    <a:pt x="178" y="35"/>
                  </a:cubicBezTo>
                  <a:cubicBezTo>
                    <a:pt x="173" y="43"/>
                    <a:pt x="173" y="43"/>
                    <a:pt x="173" y="43"/>
                  </a:cubicBezTo>
                  <a:cubicBezTo>
                    <a:pt x="165" y="43"/>
                    <a:pt x="165" y="43"/>
                    <a:pt x="165" y="43"/>
                  </a:cubicBezTo>
                  <a:cubicBezTo>
                    <a:pt x="155" y="27"/>
                    <a:pt x="155" y="27"/>
                    <a:pt x="155" y="27"/>
                  </a:cubicBezTo>
                  <a:cubicBezTo>
                    <a:pt x="138" y="22"/>
                    <a:pt x="138" y="22"/>
                    <a:pt x="138" y="22"/>
                  </a:cubicBezTo>
                  <a:cubicBezTo>
                    <a:pt x="125" y="24"/>
                    <a:pt x="125" y="24"/>
                    <a:pt x="125" y="24"/>
                  </a:cubicBezTo>
                  <a:cubicBezTo>
                    <a:pt x="108" y="19"/>
                    <a:pt x="108" y="19"/>
                    <a:pt x="108" y="19"/>
                  </a:cubicBezTo>
                  <a:cubicBezTo>
                    <a:pt x="97" y="16"/>
                    <a:pt x="97" y="16"/>
                    <a:pt x="97" y="16"/>
                  </a:cubicBezTo>
                  <a:cubicBezTo>
                    <a:pt x="90" y="10"/>
                    <a:pt x="90" y="10"/>
                    <a:pt x="90" y="10"/>
                  </a:cubicBezTo>
                  <a:cubicBezTo>
                    <a:pt x="82" y="31"/>
                    <a:pt x="82" y="31"/>
                    <a:pt x="82" y="31"/>
                  </a:cubicBezTo>
                  <a:cubicBezTo>
                    <a:pt x="49" y="22"/>
                    <a:pt x="49" y="22"/>
                    <a:pt x="49" y="22"/>
                  </a:cubicBezTo>
                  <a:cubicBezTo>
                    <a:pt x="32" y="24"/>
                    <a:pt x="32" y="24"/>
                    <a:pt x="32" y="24"/>
                  </a:cubicBezTo>
                  <a:cubicBezTo>
                    <a:pt x="38" y="33"/>
                    <a:pt x="38" y="33"/>
                    <a:pt x="38" y="33"/>
                  </a:cubicBezTo>
                  <a:cubicBezTo>
                    <a:pt x="38" y="51"/>
                    <a:pt x="38" y="51"/>
                    <a:pt x="38" y="51"/>
                  </a:cubicBezTo>
                  <a:cubicBezTo>
                    <a:pt x="43" y="59"/>
                    <a:pt x="43" y="59"/>
                    <a:pt x="43" y="59"/>
                  </a:cubicBezTo>
                  <a:cubicBezTo>
                    <a:pt x="49" y="84"/>
                    <a:pt x="49" y="84"/>
                    <a:pt x="49" y="84"/>
                  </a:cubicBezTo>
                  <a:cubicBezTo>
                    <a:pt x="44" y="88"/>
                    <a:pt x="44" y="88"/>
                    <a:pt x="44" y="88"/>
                  </a:cubicBezTo>
                  <a:cubicBezTo>
                    <a:pt x="37" y="87"/>
                    <a:pt x="37" y="87"/>
                    <a:pt x="37" y="87"/>
                  </a:cubicBezTo>
                  <a:cubicBezTo>
                    <a:pt x="38" y="70"/>
                    <a:pt x="38" y="70"/>
                    <a:pt x="38" y="70"/>
                  </a:cubicBezTo>
                  <a:cubicBezTo>
                    <a:pt x="31" y="68"/>
                    <a:pt x="31" y="68"/>
                    <a:pt x="31" y="68"/>
                  </a:cubicBezTo>
                  <a:cubicBezTo>
                    <a:pt x="6" y="85"/>
                    <a:pt x="6" y="85"/>
                    <a:pt x="6" y="85"/>
                  </a:cubicBezTo>
                  <a:cubicBezTo>
                    <a:pt x="0" y="97"/>
                    <a:pt x="0" y="97"/>
                    <a:pt x="0" y="97"/>
                  </a:cubicBezTo>
                  <a:cubicBezTo>
                    <a:pt x="17" y="119"/>
                    <a:pt x="17" y="119"/>
                    <a:pt x="17" y="119"/>
                  </a:cubicBezTo>
                  <a:cubicBezTo>
                    <a:pt x="24" y="123"/>
                    <a:pt x="24" y="123"/>
                    <a:pt x="24" y="123"/>
                  </a:cubicBezTo>
                  <a:cubicBezTo>
                    <a:pt x="34" y="141"/>
                    <a:pt x="34" y="141"/>
                    <a:pt x="34" y="141"/>
                  </a:cubicBezTo>
                  <a:cubicBezTo>
                    <a:pt x="33" y="160"/>
                    <a:pt x="33" y="160"/>
                    <a:pt x="33" y="160"/>
                  </a:cubicBezTo>
                  <a:cubicBezTo>
                    <a:pt x="29" y="180"/>
                    <a:pt x="29" y="180"/>
                    <a:pt x="29" y="180"/>
                  </a:cubicBezTo>
                  <a:cubicBezTo>
                    <a:pt x="24" y="185"/>
                    <a:pt x="24" y="185"/>
                    <a:pt x="24" y="185"/>
                  </a:cubicBezTo>
                  <a:cubicBezTo>
                    <a:pt x="21" y="198"/>
                    <a:pt x="21" y="198"/>
                    <a:pt x="21" y="198"/>
                  </a:cubicBezTo>
                  <a:cubicBezTo>
                    <a:pt x="12" y="207"/>
                    <a:pt x="12" y="207"/>
                    <a:pt x="12" y="207"/>
                  </a:cubicBezTo>
                  <a:cubicBezTo>
                    <a:pt x="6" y="236"/>
                    <a:pt x="6" y="236"/>
                    <a:pt x="6" y="236"/>
                  </a:cubicBezTo>
                  <a:cubicBezTo>
                    <a:pt x="20" y="236"/>
                    <a:pt x="20" y="236"/>
                    <a:pt x="20" y="236"/>
                  </a:cubicBezTo>
                  <a:cubicBezTo>
                    <a:pt x="34" y="243"/>
                    <a:pt x="34" y="243"/>
                    <a:pt x="34" y="243"/>
                  </a:cubicBezTo>
                  <a:cubicBezTo>
                    <a:pt x="31" y="257"/>
                    <a:pt x="31" y="257"/>
                    <a:pt x="31" y="257"/>
                  </a:cubicBezTo>
                  <a:cubicBezTo>
                    <a:pt x="21" y="257"/>
                    <a:pt x="21" y="257"/>
                    <a:pt x="21" y="257"/>
                  </a:cubicBezTo>
                  <a:cubicBezTo>
                    <a:pt x="14" y="273"/>
                    <a:pt x="14" y="273"/>
                    <a:pt x="14" y="273"/>
                  </a:cubicBezTo>
                  <a:cubicBezTo>
                    <a:pt x="22" y="270"/>
                    <a:pt x="22" y="270"/>
                    <a:pt x="22" y="270"/>
                  </a:cubicBezTo>
                  <a:cubicBezTo>
                    <a:pt x="40" y="282"/>
                    <a:pt x="40" y="282"/>
                    <a:pt x="40" y="282"/>
                  </a:cubicBezTo>
                  <a:cubicBezTo>
                    <a:pt x="53" y="279"/>
                    <a:pt x="53" y="279"/>
                    <a:pt x="53" y="279"/>
                  </a:cubicBezTo>
                  <a:cubicBezTo>
                    <a:pt x="65" y="291"/>
                    <a:pt x="65" y="291"/>
                    <a:pt x="65" y="291"/>
                  </a:cubicBezTo>
                  <a:cubicBezTo>
                    <a:pt x="97" y="301"/>
                    <a:pt x="97" y="301"/>
                    <a:pt x="97" y="301"/>
                  </a:cubicBezTo>
                  <a:cubicBezTo>
                    <a:pt x="120" y="332"/>
                    <a:pt x="120" y="332"/>
                    <a:pt x="120" y="332"/>
                  </a:cubicBezTo>
                  <a:cubicBezTo>
                    <a:pt x="150" y="334"/>
                    <a:pt x="150" y="334"/>
                    <a:pt x="150" y="334"/>
                  </a:cubicBezTo>
                  <a:cubicBezTo>
                    <a:pt x="158" y="358"/>
                    <a:pt x="158" y="358"/>
                    <a:pt x="158" y="358"/>
                  </a:cubicBezTo>
                  <a:cubicBezTo>
                    <a:pt x="155" y="368"/>
                    <a:pt x="155" y="368"/>
                    <a:pt x="155" y="368"/>
                  </a:cubicBezTo>
                  <a:cubicBezTo>
                    <a:pt x="134" y="373"/>
                    <a:pt x="134" y="373"/>
                    <a:pt x="134" y="373"/>
                  </a:cubicBezTo>
                  <a:cubicBezTo>
                    <a:pt x="130" y="400"/>
                    <a:pt x="130" y="400"/>
                    <a:pt x="130" y="400"/>
                  </a:cubicBezTo>
                  <a:cubicBezTo>
                    <a:pt x="144" y="409"/>
                    <a:pt x="144" y="409"/>
                    <a:pt x="144" y="409"/>
                  </a:cubicBezTo>
                  <a:cubicBezTo>
                    <a:pt x="161" y="428"/>
                    <a:pt x="161" y="428"/>
                    <a:pt x="161" y="428"/>
                  </a:cubicBezTo>
                  <a:cubicBezTo>
                    <a:pt x="183" y="425"/>
                    <a:pt x="183" y="425"/>
                    <a:pt x="183" y="425"/>
                  </a:cubicBezTo>
                  <a:cubicBezTo>
                    <a:pt x="187" y="429"/>
                    <a:pt x="187" y="429"/>
                    <a:pt x="187" y="429"/>
                  </a:cubicBezTo>
                  <a:cubicBezTo>
                    <a:pt x="221" y="436"/>
                    <a:pt x="221" y="436"/>
                    <a:pt x="221" y="436"/>
                  </a:cubicBezTo>
                  <a:cubicBezTo>
                    <a:pt x="221" y="461"/>
                    <a:pt x="221" y="461"/>
                    <a:pt x="221" y="461"/>
                  </a:cubicBezTo>
                  <a:cubicBezTo>
                    <a:pt x="222" y="471"/>
                    <a:pt x="222" y="471"/>
                    <a:pt x="222" y="471"/>
                  </a:cubicBezTo>
                  <a:cubicBezTo>
                    <a:pt x="206" y="473"/>
                    <a:pt x="206" y="473"/>
                    <a:pt x="206" y="473"/>
                  </a:cubicBezTo>
                  <a:cubicBezTo>
                    <a:pt x="206" y="474"/>
                    <a:pt x="206" y="474"/>
                    <a:pt x="206" y="474"/>
                  </a:cubicBezTo>
                  <a:cubicBezTo>
                    <a:pt x="223" y="490"/>
                    <a:pt x="223" y="490"/>
                    <a:pt x="223" y="490"/>
                  </a:cubicBezTo>
                  <a:cubicBezTo>
                    <a:pt x="239" y="487"/>
                    <a:pt x="239" y="487"/>
                    <a:pt x="239" y="487"/>
                  </a:cubicBezTo>
                  <a:cubicBezTo>
                    <a:pt x="267" y="491"/>
                    <a:pt x="267" y="491"/>
                    <a:pt x="267" y="491"/>
                  </a:cubicBezTo>
                  <a:cubicBezTo>
                    <a:pt x="275" y="484"/>
                    <a:pt x="275" y="484"/>
                    <a:pt x="275" y="484"/>
                  </a:cubicBezTo>
                  <a:cubicBezTo>
                    <a:pt x="256" y="453"/>
                    <a:pt x="256" y="453"/>
                    <a:pt x="256" y="453"/>
                  </a:cubicBezTo>
                  <a:cubicBezTo>
                    <a:pt x="264" y="443"/>
                    <a:pt x="264" y="443"/>
                    <a:pt x="264" y="443"/>
                  </a:cubicBezTo>
                  <a:cubicBezTo>
                    <a:pt x="290" y="441"/>
                    <a:pt x="290" y="441"/>
                    <a:pt x="290" y="441"/>
                  </a:cubicBezTo>
                  <a:cubicBezTo>
                    <a:pt x="304" y="448"/>
                    <a:pt x="304" y="448"/>
                    <a:pt x="304" y="448"/>
                  </a:cubicBezTo>
                  <a:cubicBezTo>
                    <a:pt x="323" y="446"/>
                    <a:pt x="323" y="446"/>
                    <a:pt x="323" y="446"/>
                  </a:cubicBezTo>
                  <a:cubicBezTo>
                    <a:pt x="332" y="436"/>
                    <a:pt x="332" y="436"/>
                    <a:pt x="332" y="436"/>
                  </a:cubicBezTo>
                  <a:cubicBezTo>
                    <a:pt x="328" y="424"/>
                    <a:pt x="328" y="424"/>
                    <a:pt x="328" y="424"/>
                  </a:cubicBezTo>
                  <a:cubicBezTo>
                    <a:pt x="340" y="404"/>
                    <a:pt x="340" y="404"/>
                    <a:pt x="340" y="404"/>
                  </a:cubicBezTo>
                  <a:cubicBezTo>
                    <a:pt x="372" y="376"/>
                    <a:pt x="372" y="376"/>
                    <a:pt x="372" y="376"/>
                  </a:cubicBezTo>
                  <a:cubicBezTo>
                    <a:pt x="372" y="376"/>
                    <a:pt x="374" y="374"/>
                    <a:pt x="375" y="374"/>
                  </a:cubicBezTo>
                  <a:cubicBezTo>
                    <a:pt x="359" y="347"/>
                    <a:pt x="359" y="347"/>
                    <a:pt x="359" y="347"/>
                  </a:cubicBezTo>
                  <a:cubicBezTo>
                    <a:pt x="370" y="324"/>
                    <a:pt x="370" y="324"/>
                    <a:pt x="370" y="324"/>
                  </a:cubicBezTo>
                  <a:cubicBezTo>
                    <a:pt x="376" y="298"/>
                    <a:pt x="376" y="298"/>
                    <a:pt x="376" y="298"/>
                  </a:cubicBezTo>
                  <a:cubicBezTo>
                    <a:pt x="370" y="273"/>
                    <a:pt x="370" y="273"/>
                    <a:pt x="370" y="273"/>
                  </a:cubicBezTo>
                  <a:cubicBezTo>
                    <a:pt x="345" y="243"/>
                    <a:pt x="345" y="243"/>
                    <a:pt x="345" y="243"/>
                  </a:cubicBezTo>
                  <a:cubicBezTo>
                    <a:pt x="349" y="207"/>
                    <a:pt x="349" y="207"/>
                    <a:pt x="349" y="207"/>
                  </a:cubicBezTo>
                  <a:cubicBezTo>
                    <a:pt x="371" y="176"/>
                    <a:pt x="371" y="176"/>
                    <a:pt x="371" y="176"/>
                  </a:cubicBezTo>
                  <a:cubicBezTo>
                    <a:pt x="384" y="134"/>
                    <a:pt x="384" y="134"/>
                    <a:pt x="384" y="134"/>
                  </a:cubicBezTo>
                  <a:cubicBezTo>
                    <a:pt x="384" y="77"/>
                    <a:pt x="384" y="77"/>
                    <a:pt x="384" y="77"/>
                  </a:cubicBezTo>
                  <a:cubicBezTo>
                    <a:pt x="339" y="79"/>
                    <a:pt x="339" y="79"/>
                    <a:pt x="339" y="79"/>
                  </a:cubicBezTo>
                  <a:cubicBezTo>
                    <a:pt x="310" y="26"/>
                    <a:pt x="310" y="26"/>
                    <a:pt x="310" y="26"/>
                  </a:cubicBezTo>
                  <a:cubicBezTo>
                    <a:pt x="314" y="26"/>
                    <a:pt x="314" y="26"/>
                    <a:pt x="314" y="26"/>
                  </a:cubicBezTo>
                  <a:cubicBezTo>
                    <a:pt x="307" y="5"/>
                    <a:pt x="307" y="5"/>
                    <a:pt x="307" y="5"/>
                  </a:cubicBezTo>
                  <a:cubicBezTo>
                    <a:pt x="278" y="7"/>
                    <a:pt x="278" y="7"/>
                    <a:pt x="278" y="7"/>
                  </a:cubicBezTo>
                  <a:lnTo>
                    <a:pt x="267"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59" name="Google Shape;359;g2f75455da22_0_51"/>
            <p:cNvSpPr/>
            <p:nvPr/>
          </p:nvSpPr>
          <p:spPr>
            <a:xfrm>
              <a:off x="9853944" y="3743459"/>
              <a:ext cx="420284" cy="769651"/>
            </a:xfrm>
            <a:custGeom>
              <a:avLst/>
              <a:gdLst/>
              <a:ahLst/>
              <a:cxnLst/>
              <a:rect l="l" t="t" r="r" b="b"/>
              <a:pathLst>
                <a:path w="251" h="452" extrusionOk="0">
                  <a:moveTo>
                    <a:pt x="119" y="0"/>
                  </a:moveTo>
                  <a:cubicBezTo>
                    <a:pt x="119" y="19"/>
                    <a:pt x="119" y="19"/>
                    <a:pt x="119" y="19"/>
                  </a:cubicBezTo>
                  <a:cubicBezTo>
                    <a:pt x="116" y="42"/>
                    <a:pt x="116" y="42"/>
                    <a:pt x="116" y="42"/>
                  </a:cubicBezTo>
                  <a:cubicBezTo>
                    <a:pt x="107" y="52"/>
                    <a:pt x="107" y="52"/>
                    <a:pt x="107" y="52"/>
                  </a:cubicBezTo>
                  <a:cubicBezTo>
                    <a:pt x="88" y="59"/>
                    <a:pt x="88" y="59"/>
                    <a:pt x="88" y="59"/>
                  </a:cubicBezTo>
                  <a:cubicBezTo>
                    <a:pt x="84" y="70"/>
                    <a:pt x="84" y="70"/>
                    <a:pt x="84" y="70"/>
                  </a:cubicBezTo>
                  <a:cubicBezTo>
                    <a:pt x="77" y="81"/>
                    <a:pt x="77" y="81"/>
                    <a:pt x="77" y="81"/>
                  </a:cubicBezTo>
                  <a:cubicBezTo>
                    <a:pt x="62" y="91"/>
                    <a:pt x="62" y="91"/>
                    <a:pt x="62" y="91"/>
                  </a:cubicBezTo>
                  <a:cubicBezTo>
                    <a:pt x="64" y="104"/>
                    <a:pt x="64" y="104"/>
                    <a:pt x="64" y="104"/>
                  </a:cubicBezTo>
                  <a:cubicBezTo>
                    <a:pt x="69" y="115"/>
                    <a:pt x="69" y="115"/>
                    <a:pt x="69" y="115"/>
                  </a:cubicBezTo>
                  <a:cubicBezTo>
                    <a:pt x="60" y="121"/>
                    <a:pt x="60" y="121"/>
                    <a:pt x="60" y="121"/>
                  </a:cubicBezTo>
                  <a:cubicBezTo>
                    <a:pt x="49" y="109"/>
                    <a:pt x="49" y="109"/>
                    <a:pt x="49" y="109"/>
                  </a:cubicBezTo>
                  <a:cubicBezTo>
                    <a:pt x="39" y="109"/>
                    <a:pt x="39" y="109"/>
                    <a:pt x="39" y="109"/>
                  </a:cubicBezTo>
                  <a:cubicBezTo>
                    <a:pt x="25" y="114"/>
                    <a:pt x="25" y="114"/>
                    <a:pt x="25" y="114"/>
                  </a:cubicBezTo>
                  <a:cubicBezTo>
                    <a:pt x="23" y="130"/>
                    <a:pt x="23" y="130"/>
                    <a:pt x="23" y="130"/>
                  </a:cubicBezTo>
                  <a:cubicBezTo>
                    <a:pt x="18" y="147"/>
                    <a:pt x="18" y="147"/>
                    <a:pt x="18" y="147"/>
                  </a:cubicBezTo>
                  <a:cubicBezTo>
                    <a:pt x="25" y="160"/>
                    <a:pt x="25" y="160"/>
                    <a:pt x="25" y="160"/>
                  </a:cubicBezTo>
                  <a:cubicBezTo>
                    <a:pt x="38" y="165"/>
                    <a:pt x="38" y="165"/>
                    <a:pt x="38" y="165"/>
                  </a:cubicBezTo>
                  <a:cubicBezTo>
                    <a:pt x="55" y="185"/>
                    <a:pt x="55" y="185"/>
                    <a:pt x="55" y="185"/>
                  </a:cubicBezTo>
                  <a:cubicBezTo>
                    <a:pt x="55" y="196"/>
                    <a:pt x="55" y="196"/>
                    <a:pt x="55" y="196"/>
                  </a:cubicBezTo>
                  <a:cubicBezTo>
                    <a:pt x="49" y="204"/>
                    <a:pt x="49" y="204"/>
                    <a:pt x="49" y="204"/>
                  </a:cubicBezTo>
                  <a:cubicBezTo>
                    <a:pt x="32" y="205"/>
                    <a:pt x="32" y="205"/>
                    <a:pt x="32" y="205"/>
                  </a:cubicBezTo>
                  <a:cubicBezTo>
                    <a:pt x="16" y="231"/>
                    <a:pt x="16" y="231"/>
                    <a:pt x="16" y="231"/>
                  </a:cubicBezTo>
                  <a:cubicBezTo>
                    <a:pt x="14" y="249"/>
                    <a:pt x="14" y="249"/>
                    <a:pt x="14" y="249"/>
                  </a:cubicBezTo>
                  <a:cubicBezTo>
                    <a:pt x="7" y="259"/>
                    <a:pt x="7" y="259"/>
                    <a:pt x="7" y="259"/>
                  </a:cubicBezTo>
                  <a:cubicBezTo>
                    <a:pt x="11" y="290"/>
                    <a:pt x="11" y="290"/>
                    <a:pt x="11" y="290"/>
                  </a:cubicBezTo>
                  <a:cubicBezTo>
                    <a:pt x="0" y="296"/>
                    <a:pt x="0" y="296"/>
                    <a:pt x="0" y="296"/>
                  </a:cubicBezTo>
                  <a:cubicBezTo>
                    <a:pt x="19" y="313"/>
                    <a:pt x="19" y="313"/>
                    <a:pt x="19" y="313"/>
                  </a:cubicBezTo>
                  <a:cubicBezTo>
                    <a:pt x="3" y="337"/>
                    <a:pt x="3" y="337"/>
                    <a:pt x="3" y="337"/>
                  </a:cubicBezTo>
                  <a:cubicBezTo>
                    <a:pt x="14" y="355"/>
                    <a:pt x="14" y="355"/>
                    <a:pt x="14" y="355"/>
                  </a:cubicBezTo>
                  <a:cubicBezTo>
                    <a:pt x="18" y="365"/>
                    <a:pt x="18" y="365"/>
                    <a:pt x="18" y="365"/>
                  </a:cubicBezTo>
                  <a:cubicBezTo>
                    <a:pt x="18" y="374"/>
                    <a:pt x="18" y="374"/>
                    <a:pt x="18" y="374"/>
                  </a:cubicBezTo>
                  <a:cubicBezTo>
                    <a:pt x="21" y="374"/>
                    <a:pt x="21" y="374"/>
                    <a:pt x="21" y="374"/>
                  </a:cubicBezTo>
                  <a:cubicBezTo>
                    <a:pt x="27" y="392"/>
                    <a:pt x="27" y="392"/>
                    <a:pt x="27" y="392"/>
                  </a:cubicBezTo>
                  <a:cubicBezTo>
                    <a:pt x="23" y="415"/>
                    <a:pt x="23" y="415"/>
                    <a:pt x="23" y="415"/>
                  </a:cubicBezTo>
                  <a:cubicBezTo>
                    <a:pt x="23" y="415"/>
                    <a:pt x="25" y="418"/>
                    <a:pt x="26" y="420"/>
                  </a:cubicBezTo>
                  <a:cubicBezTo>
                    <a:pt x="44" y="426"/>
                    <a:pt x="44" y="426"/>
                    <a:pt x="44" y="426"/>
                  </a:cubicBezTo>
                  <a:cubicBezTo>
                    <a:pt x="64" y="440"/>
                    <a:pt x="64" y="440"/>
                    <a:pt x="64" y="440"/>
                  </a:cubicBezTo>
                  <a:cubicBezTo>
                    <a:pt x="102" y="443"/>
                    <a:pt x="102" y="443"/>
                    <a:pt x="102" y="443"/>
                  </a:cubicBezTo>
                  <a:cubicBezTo>
                    <a:pt x="110" y="431"/>
                    <a:pt x="110" y="431"/>
                    <a:pt x="110" y="431"/>
                  </a:cubicBezTo>
                  <a:cubicBezTo>
                    <a:pt x="121" y="430"/>
                    <a:pt x="121" y="430"/>
                    <a:pt x="121" y="430"/>
                  </a:cubicBezTo>
                  <a:cubicBezTo>
                    <a:pt x="121" y="430"/>
                    <a:pt x="125" y="441"/>
                    <a:pt x="128" y="446"/>
                  </a:cubicBezTo>
                  <a:cubicBezTo>
                    <a:pt x="131" y="452"/>
                    <a:pt x="161" y="452"/>
                    <a:pt x="161" y="452"/>
                  </a:cubicBezTo>
                  <a:cubicBezTo>
                    <a:pt x="176" y="445"/>
                    <a:pt x="176" y="445"/>
                    <a:pt x="176" y="445"/>
                  </a:cubicBezTo>
                  <a:cubicBezTo>
                    <a:pt x="177" y="426"/>
                    <a:pt x="177" y="426"/>
                    <a:pt x="177" y="426"/>
                  </a:cubicBezTo>
                  <a:cubicBezTo>
                    <a:pt x="184" y="388"/>
                    <a:pt x="184" y="388"/>
                    <a:pt x="184" y="388"/>
                  </a:cubicBezTo>
                  <a:cubicBezTo>
                    <a:pt x="182" y="354"/>
                    <a:pt x="182" y="354"/>
                    <a:pt x="182" y="354"/>
                  </a:cubicBezTo>
                  <a:cubicBezTo>
                    <a:pt x="183" y="338"/>
                    <a:pt x="183" y="338"/>
                    <a:pt x="183" y="338"/>
                  </a:cubicBezTo>
                  <a:cubicBezTo>
                    <a:pt x="190" y="325"/>
                    <a:pt x="190" y="325"/>
                    <a:pt x="190" y="325"/>
                  </a:cubicBezTo>
                  <a:cubicBezTo>
                    <a:pt x="174" y="314"/>
                    <a:pt x="174" y="314"/>
                    <a:pt x="174" y="314"/>
                  </a:cubicBezTo>
                  <a:cubicBezTo>
                    <a:pt x="167" y="281"/>
                    <a:pt x="167" y="281"/>
                    <a:pt x="167" y="281"/>
                  </a:cubicBezTo>
                  <a:cubicBezTo>
                    <a:pt x="177" y="275"/>
                    <a:pt x="177" y="275"/>
                    <a:pt x="177" y="275"/>
                  </a:cubicBezTo>
                  <a:cubicBezTo>
                    <a:pt x="178" y="258"/>
                    <a:pt x="178" y="258"/>
                    <a:pt x="178" y="258"/>
                  </a:cubicBezTo>
                  <a:cubicBezTo>
                    <a:pt x="169" y="251"/>
                    <a:pt x="169" y="251"/>
                    <a:pt x="169" y="251"/>
                  </a:cubicBezTo>
                  <a:cubicBezTo>
                    <a:pt x="178" y="242"/>
                    <a:pt x="178" y="242"/>
                    <a:pt x="178" y="242"/>
                  </a:cubicBezTo>
                  <a:cubicBezTo>
                    <a:pt x="155" y="224"/>
                    <a:pt x="155" y="224"/>
                    <a:pt x="155" y="224"/>
                  </a:cubicBezTo>
                  <a:cubicBezTo>
                    <a:pt x="167" y="191"/>
                    <a:pt x="167" y="191"/>
                    <a:pt x="167" y="191"/>
                  </a:cubicBezTo>
                  <a:cubicBezTo>
                    <a:pt x="189" y="190"/>
                    <a:pt x="189" y="190"/>
                    <a:pt x="189" y="190"/>
                  </a:cubicBezTo>
                  <a:cubicBezTo>
                    <a:pt x="205" y="183"/>
                    <a:pt x="205" y="183"/>
                    <a:pt x="205" y="183"/>
                  </a:cubicBezTo>
                  <a:cubicBezTo>
                    <a:pt x="215" y="188"/>
                    <a:pt x="215" y="188"/>
                    <a:pt x="215" y="188"/>
                  </a:cubicBezTo>
                  <a:cubicBezTo>
                    <a:pt x="232" y="180"/>
                    <a:pt x="232" y="180"/>
                    <a:pt x="232" y="180"/>
                  </a:cubicBezTo>
                  <a:cubicBezTo>
                    <a:pt x="235" y="174"/>
                    <a:pt x="235" y="174"/>
                    <a:pt x="235" y="174"/>
                  </a:cubicBezTo>
                  <a:cubicBezTo>
                    <a:pt x="251" y="172"/>
                    <a:pt x="251" y="172"/>
                    <a:pt x="251" y="172"/>
                  </a:cubicBezTo>
                  <a:cubicBezTo>
                    <a:pt x="250" y="162"/>
                    <a:pt x="250" y="162"/>
                    <a:pt x="250" y="162"/>
                  </a:cubicBezTo>
                  <a:cubicBezTo>
                    <a:pt x="250" y="137"/>
                    <a:pt x="250" y="137"/>
                    <a:pt x="250" y="137"/>
                  </a:cubicBezTo>
                  <a:cubicBezTo>
                    <a:pt x="216" y="130"/>
                    <a:pt x="216" y="130"/>
                    <a:pt x="216" y="130"/>
                  </a:cubicBezTo>
                  <a:cubicBezTo>
                    <a:pt x="212" y="126"/>
                    <a:pt x="212" y="126"/>
                    <a:pt x="212" y="126"/>
                  </a:cubicBezTo>
                  <a:cubicBezTo>
                    <a:pt x="190" y="129"/>
                    <a:pt x="190" y="129"/>
                    <a:pt x="190" y="129"/>
                  </a:cubicBezTo>
                  <a:cubicBezTo>
                    <a:pt x="173" y="110"/>
                    <a:pt x="173" y="110"/>
                    <a:pt x="173" y="110"/>
                  </a:cubicBezTo>
                  <a:cubicBezTo>
                    <a:pt x="159" y="101"/>
                    <a:pt x="159" y="101"/>
                    <a:pt x="159" y="101"/>
                  </a:cubicBezTo>
                  <a:cubicBezTo>
                    <a:pt x="163" y="74"/>
                    <a:pt x="163" y="74"/>
                    <a:pt x="163" y="74"/>
                  </a:cubicBezTo>
                  <a:cubicBezTo>
                    <a:pt x="184" y="69"/>
                    <a:pt x="184" y="69"/>
                    <a:pt x="184" y="69"/>
                  </a:cubicBezTo>
                  <a:cubicBezTo>
                    <a:pt x="187" y="59"/>
                    <a:pt x="187" y="59"/>
                    <a:pt x="187" y="59"/>
                  </a:cubicBezTo>
                  <a:cubicBezTo>
                    <a:pt x="179" y="35"/>
                    <a:pt x="179" y="35"/>
                    <a:pt x="179" y="35"/>
                  </a:cubicBezTo>
                  <a:cubicBezTo>
                    <a:pt x="149" y="33"/>
                    <a:pt x="149" y="33"/>
                    <a:pt x="149" y="33"/>
                  </a:cubicBezTo>
                  <a:cubicBezTo>
                    <a:pt x="126" y="2"/>
                    <a:pt x="126" y="2"/>
                    <a:pt x="126" y="2"/>
                  </a:cubicBezTo>
                  <a:lnTo>
                    <a:pt x="119"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0" name="Google Shape;360;g2f75455da22_0_51"/>
            <p:cNvSpPr/>
            <p:nvPr/>
          </p:nvSpPr>
          <p:spPr>
            <a:xfrm>
              <a:off x="9888331" y="4457489"/>
              <a:ext cx="1086370" cy="840795"/>
            </a:xfrm>
            <a:custGeom>
              <a:avLst/>
              <a:gdLst/>
              <a:ahLst/>
              <a:cxnLst/>
              <a:rect l="l" t="t" r="r" b="b"/>
              <a:pathLst>
                <a:path w="648" h="494" extrusionOk="0">
                  <a:moveTo>
                    <a:pt x="4" y="0"/>
                  </a:moveTo>
                  <a:cubicBezTo>
                    <a:pt x="0" y="34"/>
                    <a:pt x="0" y="34"/>
                    <a:pt x="0" y="34"/>
                  </a:cubicBezTo>
                  <a:cubicBezTo>
                    <a:pt x="21" y="87"/>
                    <a:pt x="21" y="87"/>
                    <a:pt x="21" y="87"/>
                  </a:cubicBezTo>
                  <a:cubicBezTo>
                    <a:pt x="10" y="164"/>
                    <a:pt x="10" y="164"/>
                    <a:pt x="10" y="164"/>
                  </a:cubicBezTo>
                  <a:cubicBezTo>
                    <a:pt x="11" y="188"/>
                    <a:pt x="11" y="188"/>
                    <a:pt x="11" y="188"/>
                  </a:cubicBezTo>
                  <a:cubicBezTo>
                    <a:pt x="3" y="206"/>
                    <a:pt x="3" y="206"/>
                    <a:pt x="3" y="206"/>
                  </a:cubicBezTo>
                  <a:cubicBezTo>
                    <a:pt x="14" y="234"/>
                    <a:pt x="14" y="234"/>
                    <a:pt x="14" y="234"/>
                  </a:cubicBezTo>
                  <a:cubicBezTo>
                    <a:pt x="36" y="258"/>
                    <a:pt x="36" y="258"/>
                    <a:pt x="36" y="258"/>
                  </a:cubicBezTo>
                  <a:cubicBezTo>
                    <a:pt x="51" y="267"/>
                    <a:pt x="51" y="267"/>
                    <a:pt x="51" y="267"/>
                  </a:cubicBezTo>
                  <a:cubicBezTo>
                    <a:pt x="56" y="301"/>
                    <a:pt x="56" y="301"/>
                    <a:pt x="56" y="301"/>
                  </a:cubicBezTo>
                  <a:cubicBezTo>
                    <a:pt x="67" y="331"/>
                    <a:pt x="67" y="331"/>
                    <a:pt x="67" y="331"/>
                  </a:cubicBezTo>
                  <a:cubicBezTo>
                    <a:pt x="69" y="361"/>
                    <a:pt x="69" y="361"/>
                    <a:pt x="69" y="361"/>
                  </a:cubicBezTo>
                  <a:cubicBezTo>
                    <a:pt x="68" y="373"/>
                    <a:pt x="68" y="373"/>
                    <a:pt x="68" y="373"/>
                  </a:cubicBezTo>
                  <a:cubicBezTo>
                    <a:pt x="51" y="382"/>
                    <a:pt x="51" y="382"/>
                    <a:pt x="51" y="382"/>
                  </a:cubicBezTo>
                  <a:cubicBezTo>
                    <a:pt x="62" y="420"/>
                    <a:pt x="62" y="420"/>
                    <a:pt x="62" y="420"/>
                  </a:cubicBezTo>
                  <a:cubicBezTo>
                    <a:pt x="80" y="422"/>
                    <a:pt x="80" y="422"/>
                    <a:pt x="80" y="422"/>
                  </a:cubicBezTo>
                  <a:cubicBezTo>
                    <a:pt x="91" y="410"/>
                    <a:pt x="91" y="410"/>
                    <a:pt x="91" y="410"/>
                  </a:cubicBezTo>
                  <a:cubicBezTo>
                    <a:pt x="95" y="404"/>
                    <a:pt x="95" y="404"/>
                    <a:pt x="95" y="404"/>
                  </a:cubicBezTo>
                  <a:cubicBezTo>
                    <a:pt x="129" y="412"/>
                    <a:pt x="129" y="412"/>
                    <a:pt x="129" y="412"/>
                  </a:cubicBezTo>
                  <a:cubicBezTo>
                    <a:pt x="137" y="405"/>
                    <a:pt x="137" y="405"/>
                    <a:pt x="137" y="405"/>
                  </a:cubicBezTo>
                  <a:cubicBezTo>
                    <a:pt x="167" y="410"/>
                    <a:pt x="167" y="410"/>
                    <a:pt x="167" y="410"/>
                  </a:cubicBezTo>
                  <a:cubicBezTo>
                    <a:pt x="199" y="390"/>
                    <a:pt x="199" y="390"/>
                    <a:pt x="199" y="390"/>
                  </a:cubicBezTo>
                  <a:cubicBezTo>
                    <a:pt x="252" y="401"/>
                    <a:pt x="252" y="401"/>
                    <a:pt x="252" y="401"/>
                  </a:cubicBezTo>
                  <a:cubicBezTo>
                    <a:pt x="273" y="383"/>
                    <a:pt x="273" y="383"/>
                    <a:pt x="273" y="383"/>
                  </a:cubicBezTo>
                  <a:cubicBezTo>
                    <a:pt x="284" y="388"/>
                    <a:pt x="284" y="388"/>
                    <a:pt x="284" y="388"/>
                  </a:cubicBezTo>
                  <a:cubicBezTo>
                    <a:pt x="285" y="401"/>
                    <a:pt x="285" y="401"/>
                    <a:pt x="285" y="401"/>
                  </a:cubicBezTo>
                  <a:cubicBezTo>
                    <a:pt x="301" y="405"/>
                    <a:pt x="301" y="405"/>
                    <a:pt x="301" y="405"/>
                  </a:cubicBezTo>
                  <a:cubicBezTo>
                    <a:pt x="310" y="407"/>
                    <a:pt x="310" y="407"/>
                    <a:pt x="310" y="407"/>
                  </a:cubicBezTo>
                  <a:cubicBezTo>
                    <a:pt x="315" y="423"/>
                    <a:pt x="315" y="423"/>
                    <a:pt x="315" y="423"/>
                  </a:cubicBezTo>
                  <a:cubicBezTo>
                    <a:pt x="310" y="441"/>
                    <a:pt x="310" y="441"/>
                    <a:pt x="310" y="441"/>
                  </a:cubicBezTo>
                  <a:cubicBezTo>
                    <a:pt x="318" y="451"/>
                    <a:pt x="318" y="451"/>
                    <a:pt x="318" y="451"/>
                  </a:cubicBezTo>
                  <a:cubicBezTo>
                    <a:pt x="337" y="450"/>
                    <a:pt x="337" y="450"/>
                    <a:pt x="337" y="450"/>
                  </a:cubicBezTo>
                  <a:cubicBezTo>
                    <a:pt x="367" y="430"/>
                    <a:pt x="367" y="430"/>
                    <a:pt x="367" y="430"/>
                  </a:cubicBezTo>
                  <a:cubicBezTo>
                    <a:pt x="427" y="421"/>
                    <a:pt x="427" y="421"/>
                    <a:pt x="427" y="421"/>
                  </a:cubicBezTo>
                  <a:cubicBezTo>
                    <a:pt x="422" y="448"/>
                    <a:pt x="422" y="448"/>
                    <a:pt x="422" y="448"/>
                  </a:cubicBezTo>
                  <a:cubicBezTo>
                    <a:pt x="424" y="467"/>
                    <a:pt x="424" y="467"/>
                    <a:pt x="424" y="467"/>
                  </a:cubicBezTo>
                  <a:cubicBezTo>
                    <a:pt x="435" y="477"/>
                    <a:pt x="435" y="477"/>
                    <a:pt x="435" y="477"/>
                  </a:cubicBezTo>
                  <a:cubicBezTo>
                    <a:pt x="446" y="482"/>
                    <a:pt x="446" y="482"/>
                    <a:pt x="446" y="482"/>
                  </a:cubicBezTo>
                  <a:cubicBezTo>
                    <a:pt x="446" y="482"/>
                    <a:pt x="444" y="490"/>
                    <a:pt x="446" y="490"/>
                  </a:cubicBezTo>
                  <a:cubicBezTo>
                    <a:pt x="448" y="491"/>
                    <a:pt x="465" y="486"/>
                    <a:pt x="465" y="486"/>
                  </a:cubicBezTo>
                  <a:cubicBezTo>
                    <a:pt x="473" y="494"/>
                    <a:pt x="473" y="494"/>
                    <a:pt x="473" y="494"/>
                  </a:cubicBezTo>
                  <a:cubicBezTo>
                    <a:pt x="473" y="479"/>
                    <a:pt x="473" y="479"/>
                    <a:pt x="473" y="479"/>
                  </a:cubicBezTo>
                  <a:cubicBezTo>
                    <a:pt x="494" y="443"/>
                    <a:pt x="494" y="443"/>
                    <a:pt x="494" y="443"/>
                  </a:cubicBezTo>
                  <a:cubicBezTo>
                    <a:pt x="500" y="407"/>
                    <a:pt x="500" y="407"/>
                    <a:pt x="500" y="407"/>
                  </a:cubicBezTo>
                  <a:cubicBezTo>
                    <a:pt x="510" y="398"/>
                    <a:pt x="510" y="398"/>
                    <a:pt x="510" y="398"/>
                  </a:cubicBezTo>
                  <a:cubicBezTo>
                    <a:pt x="525" y="394"/>
                    <a:pt x="525" y="394"/>
                    <a:pt x="525" y="394"/>
                  </a:cubicBezTo>
                  <a:cubicBezTo>
                    <a:pt x="541" y="385"/>
                    <a:pt x="541" y="385"/>
                    <a:pt x="541" y="385"/>
                  </a:cubicBezTo>
                  <a:cubicBezTo>
                    <a:pt x="552" y="392"/>
                    <a:pt x="552" y="392"/>
                    <a:pt x="552" y="392"/>
                  </a:cubicBezTo>
                  <a:cubicBezTo>
                    <a:pt x="552" y="425"/>
                    <a:pt x="552" y="425"/>
                    <a:pt x="552" y="425"/>
                  </a:cubicBezTo>
                  <a:cubicBezTo>
                    <a:pt x="560" y="426"/>
                    <a:pt x="560" y="426"/>
                    <a:pt x="560" y="426"/>
                  </a:cubicBezTo>
                  <a:cubicBezTo>
                    <a:pt x="572" y="400"/>
                    <a:pt x="572" y="400"/>
                    <a:pt x="572" y="400"/>
                  </a:cubicBezTo>
                  <a:cubicBezTo>
                    <a:pt x="582" y="375"/>
                    <a:pt x="582" y="375"/>
                    <a:pt x="582" y="375"/>
                  </a:cubicBezTo>
                  <a:cubicBezTo>
                    <a:pt x="576" y="342"/>
                    <a:pt x="576" y="342"/>
                    <a:pt x="576" y="342"/>
                  </a:cubicBezTo>
                  <a:cubicBezTo>
                    <a:pt x="590" y="342"/>
                    <a:pt x="590" y="342"/>
                    <a:pt x="590" y="342"/>
                  </a:cubicBezTo>
                  <a:cubicBezTo>
                    <a:pt x="616" y="342"/>
                    <a:pt x="616" y="342"/>
                    <a:pt x="616" y="342"/>
                  </a:cubicBezTo>
                  <a:cubicBezTo>
                    <a:pt x="629" y="360"/>
                    <a:pt x="629" y="360"/>
                    <a:pt x="629" y="360"/>
                  </a:cubicBezTo>
                  <a:cubicBezTo>
                    <a:pt x="637" y="362"/>
                    <a:pt x="637" y="362"/>
                    <a:pt x="637" y="362"/>
                  </a:cubicBezTo>
                  <a:cubicBezTo>
                    <a:pt x="648" y="335"/>
                    <a:pt x="648" y="335"/>
                    <a:pt x="648" y="335"/>
                  </a:cubicBezTo>
                  <a:cubicBezTo>
                    <a:pt x="632" y="312"/>
                    <a:pt x="632" y="312"/>
                    <a:pt x="632" y="312"/>
                  </a:cubicBezTo>
                  <a:cubicBezTo>
                    <a:pt x="634" y="277"/>
                    <a:pt x="634" y="277"/>
                    <a:pt x="634" y="277"/>
                  </a:cubicBezTo>
                  <a:cubicBezTo>
                    <a:pt x="626" y="265"/>
                    <a:pt x="626" y="265"/>
                    <a:pt x="626" y="265"/>
                  </a:cubicBezTo>
                  <a:cubicBezTo>
                    <a:pt x="595" y="268"/>
                    <a:pt x="595" y="268"/>
                    <a:pt x="595" y="268"/>
                  </a:cubicBezTo>
                  <a:cubicBezTo>
                    <a:pt x="584" y="262"/>
                    <a:pt x="584" y="262"/>
                    <a:pt x="584" y="262"/>
                  </a:cubicBezTo>
                  <a:cubicBezTo>
                    <a:pt x="551" y="261"/>
                    <a:pt x="551" y="261"/>
                    <a:pt x="551" y="261"/>
                  </a:cubicBezTo>
                  <a:cubicBezTo>
                    <a:pt x="552" y="240"/>
                    <a:pt x="552" y="240"/>
                    <a:pt x="552" y="240"/>
                  </a:cubicBezTo>
                  <a:cubicBezTo>
                    <a:pt x="536" y="248"/>
                    <a:pt x="536" y="248"/>
                    <a:pt x="536" y="248"/>
                  </a:cubicBezTo>
                  <a:cubicBezTo>
                    <a:pt x="516" y="243"/>
                    <a:pt x="516" y="243"/>
                    <a:pt x="516" y="243"/>
                  </a:cubicBezTo>
                  <a:cubicBezTo>
                    <a:pt x="475" y="226"/>
                    <a:pt x="475" y="226"/>
                    <a:pt x="475" y="226"/>
                  </a:cubicBezTo>
                  <a:cubicBezTo>
                    <a:pt x="454" y="214"/>
                    <a:pt x="454" y="214"/>
                    <a:pt x="454" y="214"/>
                  </a:cubicBezTo>
                  <a:cubicBezTo>
                    <a:pt x="446" y="218"/>
                    <a:pt x="446" y="218"/>
                    <a:pt x="446" y="218"/>
                  </a:cubicBezTo>
                  <a:cubicBezTo>
                    <a:pt x="449" y="239"/>
                    <a:pt x="449" y="239"/>
                    <a:pt x="449" y="239"/>
                  </a:cubicBezTo>
                  <a:cubicBezTo>
                    <a:pt x="451" y="259"/>
                    <a:pt x="451" y="259"/>
                    <a:pt x="451" y="259"/>
                  </a:cubicBezTo>
                  <a:cubicBezTo>
                    <a:pt x="435" y="270"/>
                    <a:pt x="435" y="270"/>
                    <a:pt x="435" y="270"/>
                  </a:cubicBezTo>
                  <a:cubicBezTo>
                    <a:pt x="411" y="282"/>
                    <a:pt x="411" y="282"/>
                    <a:pt x="411" y="282"/>
                  </a:cubicBezTo>
                  <a:cubicBezTo>
                    <a:pt x="397" y="285"/>
                    <a:pt x="397" y="285"/>
                    <a:pt x="397" y="285"/>
                  </a:cubicBezTo>
                  <a:cubicBezTo>
                    <a:pt x="386" y="294"/>
                    <a:pt x="386" y="294"/>
                    <a:pt x="386" y="294"/>
                  </a:cubicBezTo>
                  <a:cubicBezTo>
                    <a:pt x="367" y="289"/>
                    <a:pt x="367" y="289"/>
                    <a:pt x="367" y="289"/>
                  </a:cubicBezTo>
                  <a:cubicBezTo>
                    <a:pt x="360" y="289"/>
                    <a:pt x="360" y="289"/>
                    <a:pt x="360" y="289"/>
                  </a:cubicBezTo>
                  <a:cubicBezTo>
                    <a:pt x="339" y="281"/>
                    <a:pt x="339" y="281"/>
                    <a:pt x="339" y="281"/>
                  </a:cubicBezTo>
                  <a:cubicBezTo>
                    <a:pt x="323" y="284"/>
                    <a:pt x="323" y="284"/>
                    <a:pt x="323" y="284"/>
                  </a:cubicBezTo>
                  <a:cubicBezTo>
                    <a:pt x="299" y="277"/>
                    <a:pt x="299" y="277"/>
                    <a:pt x="299" y="277"/>
                  </a:cubicBezTo>
                  <a:cubicBezTo>
                    <a:pt x="284" y="284"/>
                    <a:pt x="284" y="284"/>
                    <a:pt x="284" y="284"/>
                  </a:cubicBezTo>
                  <a:cubicBezTo>
                    <a:pt x="282" y="283"/>
                    <a:pt x="282" y="283"/>
                    <a:pt x="282" y="283"/>
                  </a:cubicBezTo>
                  <a:cubicBezTo>
                    <a:pt x="279" y="254"/>
                    <a:pt x="279" y="254"/>
                    <a:pt x="279" y="254"/>
                  </a:cubicBezTo>
                  <a:cubicBezTo>
                    <a:pt x="284" y="238"/>
                    <a:pt x="284" y="238"/>
                    <a:pt x="284" y="238"/>
                  </a:cubicBezTo>
                  <a:cubicBezTo>
                    <a:pt x="288" y="207"/>
                    <a:pt x="288" y="207"/>
                    <a:pt x="288" y="207"/>
                  </a:cubicBezTo>
                  <a:cubicBezTo>
                    <a:pt x="296" y="194"/>
                    <a:pt x="296" y="194"/>
                    <a:pt x="296" y="194"/>
                  </a:cubicBezTo>
                  <a:cubicBezTo>
                    <a:pt x="305" y="189"/>
                    <a:pt x="305" y="189"/>
                    <a:pt x="305" y="189"/>
                  </a:cubicBezTo>
                  <a:cubicBezTo>
                    <a:pt x="297" y="157"/>
                    <a:pt x="297" y="157"/>
                    <a:pt x="297" y="157"/>
                  </a:cubicBezTo>
                  <a:cubicBezTo>
                    <a:pt x="256" y="139"/>
                    <a:pt x="256" y="139"/>
                    <a:pt x="256" y="139"/>
                  </a:cubicBezTo>
                  <a:cubicBezTo>
                    <a:pt x="223" y="129"/>
                    <a:pt x="223" y="129"/>
                    <a:pt x="223" y="129"/>
                  </a:cubicBezTo>
                  <a:cubicBezTo>
                    <a:pt x="220" y="87"/>
                    <a:pt x="220" y="87"/>
                    <a:pt x="220" y="87"/>
                  </a:cubicBezTo>
                  <a:cubicBezTo>
                    <a:pt x="227" y="60"/>
                    <a:pt x="227" y="60"/>
                    <a:pt x="227" y="60"/>
                  </a:cubicBezTo>
                  <a:cubicBezTo>
                    <a:pt x="216" y="34"/>
                    <a:pt x="216" y="34"/>
                    <a:pt x="216" y="34"/>
                  </a:cubicBezTo>
                  <a:cubicBezTo>
                    <a:pt x="168" y="34"/>
                    <a:pt x="168" y="34"/>
                    <a:pt x="168" y="34"/>
                  </a:cubicBezTo>
                  <a:cubicBezTo>
                    <a:pt x="162" y="23"/>
                    <a:pt x="162" y="23"/>
                    <a:pt x="162" y="23"/>
                  </a:cubicBezTo>
                  <a:cubicBezTo>
                    <a:pt x="140" y="33"/>
                    <a:pt x="140" y="33"/>
                    <a:pt x="140" y="33"/>
                  </a:cubicBezTo>
                  <a:cubicBezTo>
                    <a:pt x="140" y="33"/>
                    <a:pt x="110" y="33"/>
                    <a:pt x="107" y="28"/>
                  </a:cubicBezTo>
                  <a:cubicBezTo>
                    <a:pt x="104" y="22"/>
                    <a:pt x="101" y="11"/>
                    <a:pt x="101" y="11"/>
                  </a:cubicBezTo>
                  <a:cubicBezTo>
                    <a:pt x="89" y="12"/>
                    <a:pt x="89" y="12"/>
                    <a:pt x="89" y="12"/>
                  </a:cubicBezTo>
                  <a:cubicBezTo>
                    <a:pt x="81" y="24"/>
                    <a:pt x="81" y="24"/>
                    <a:pt x="81" y="24"/>
                  </a:cubicBezTo>
                  <a:cubicBezTo>
                    <a:pt x="43" y="21"/>
                    <a:pt x="43" y="21"/>
                    <a:pt x="43" y="21"/>
                  </a:cubicBezTo>
                  <a:cubicBezTo>
                    <a:pt x="23" y="7"/>
                    <a:pt x="23" y="7"/>
                    <a:pt x="23" y="7"/>
                  </a:cubicBezTo>
                  <a:lnTo>
                    <a:pt x="4"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1" name="Google Shape;361;g2f75455da22_0_51"/>
            <p:cNvSpPr/>
            <p:nvPr/>
          </p:nvSpPr>
          <p:spPr>
            <a:xfrm>
              <a:off x="9326679" y="1845847"/>
              <a:ext cx="916983" cy="479900"/>
            </a:xfrm>
            <a:custGeom>
              <a:avLst/>
              <a:gdLst/>
              <a:ahLst/>
              <a:cxnLst/>
              <a:rect l="l" t="t" r="r" b="b"/>
              <a:pathLst>
                <a:path w="547" h="282" extrusionOk="0">
                  <a:moveTo>
                    <a:pt x="65" y="0"/>
                  </a:moveTo>
                  <a:cubicBezTo>
                    <a:pt x="47" y="5"/>
                    <a:pt x="47" y="5"/>
                    <a:pt x="47" y="5"/>
                  </a:cubicBezTo>
                  <a:cubicBezTo>
                    <a:pt x="27" y="22"/>
                    <a:pt x="27" y="22"/>
                    <a:pt x="27" y="22"/>
                  </a:cubicBezTo>
                  <a:cubicBezTo>
                    <a:pt x="9" y="27"/>
                    <a:pt x="9" y="27"/>
                    <a:pt x="9" y="27"/>
                  </a:cubicBezTo>
                  <a:cubicBezTo>
                    <a:pt x="0" y="43"/>
                    <a:pt x="0" y="43"/>
                    <a:pt x="0" y="43"/>
                  </a:cubicBezTo>
                  <a:cubicBezTo>
                    <a:pt x="26" y="62"/>
                    <a:pt x="26" y="62"/>
                    <a:pt x="26" y="62"/>
                  </a:cubicBezTo>
                  <a:cubicBezTo>
                    <a:pt x="42" y="71"/>
                    <a:pt x="42" y="71"/>
                    <a:pt x="42" y="71"/>
                  </a:cubicBezTo>
                  <a:cubicBezTo>
                    <a:pt x="64" y="72"/>
                    <a:pt x="64" y="72"/>
                    <a:pt x="64" y="72"/>
                  </a:cubicBezTo>
                  <a:cubicBezTo>
                    <a:pt x="65" y="83"/>
                    <a:pt x="65" y="83"/>
                    <a:pt x="65" y="83"/>
                  </a:cubicBezTo>
                  <a:cubicBezTo>
                    <a:pt x="60" y="100"/>
                    <a:pt x="60" y="100"/>
                    <a:pt x="60" y="100"/>
                  </a:cubicBezTo>
                  <a:cubicBezTo>
                    <a:pt x="44" y="130"/>
                    <a:pt x="44" y="130"/>
                    <a:pt x="44" y="130"/>
                  </a:cubicBezTo>
                  <a:cubicBezTo>
                    <a:pt x="42" y="143"/>
                    <a:pt x="42" y="143"/>
                    <a:pt x="42" y="143"/>
                  </a:cubicBezTo>
                  <a:cubicBezTo>
                    <a:pt x="65" y="155"/>
                    <a:pt x="65" y="155"/>
                    <a:pt x="65" y="155"/>
                  </a:cubicBezTo>
                  <a:cubicBezTo>
                    <a:pt x="80" y="134"/>
                    <a:pt x="80" y="134"/>
                    <a:pt x="80" y="134"/>
                  </a:cubicBezTo>
                  <a:cubicBezTo>
                    <a:pt x="92" y="132"/>
                    <a:pt x="92" y="132"/>
                    <a:pt x="92" y="132"/>
                  </a:cubicBezTo>
                  <a:cubicBezTo>
                    <a:pt x="121" y="139"/>
                    <a:pt x="121" y="139"/>
                    <a:pt x="121" y="139"/>
                  </a:cubicBezTo>
                  <a:cubicBezTo>
                    <a:pt x="144" y="167"/>
                    <a:pt x="144" y="167"/>
                    <a:pt x="144" y="167"/>
                  </a:cubicBezTo>
                  <a:cubicBezTo>
                    <a:pt x="148" y="189"/>
                    <a:pt x="148" y="189"/>
                    <a:pt x="148" y="189"/>
                  </a:cubicBezTo>
                  <a:cubicBezTo>
                    <a:pt x="152" y="204"/>
                    <a:pt x="152" y="204"/>
                    <a:pt x="152" y="204"/>
                  </a:cubicBezTo>
                  <a:cubicBezTo>
                    <a:pt x="154" y="242"/>
                    <a:pt x="154" y="242"/>
                    <a:pt x="154" y="242"/>
                  </a:cubicBezTo>
                  <a:cubicBezTo>
                    <a:pt x="150" y="257"/>
                    <a:pt x="150" y="257"/>
                    <a:pt x="150" y="257"/>
                  </a:cubicBezTo>
                  <a:cubicBezTo>
                    <a:pt x="161" y="271"/>
                    <a:pt x="161" y="271"/>
                    <a:pt x="161" y="271"/>
                  </a:cubicBezTo>
                  <a:cubicBezTo>
                    <a:pt x="188" y="265"/>
                    <a:pt x="188" y="265"/>
                    <a:pt x="188" y="265"/>
                  </a:cubicBezTo>
                  <a:cubicBezTo>
                    <a:pt x="208" y="254"/>
                    <a:pt x="208" y="254"/>
                    <a:pt x="208" y="254"/>
                  </a:cubicBezTo>
                  <a:cubicBezTo>
                    <a:pt x="208" y="254"/>
                    <a:pt x="208" y="254"/>
                    <a:pt x="208" y="254"/>
                  </a:cubicBezTo>
                  <a:cubicBezTo>
                    <a:pt x="213" y="252"/>
                    <a:pt x="213" y="252"/>
                    <a:pt x="213" y="252"/>
                  </a:cubicBezTo>
                  <a:cubicBezTo>
                    <a:pt x="249" y="264"/>
                    <a:pt x="249" y="264"/>
                    <a:pt x="249" y="264"/>
                  </a:cubicBezTo>
                  <a:cubicBezTo>
                    <a:pt x="277" y="257"/>
                    <a:pt x="277" y="257"/>
                    <a:pt x="277" y="257"/>
                  </a:cubicBezTo>
                  <a:cubicBezTo>
                    <a:pt x="294" y="266"/>
                    <a:pt x="294" y="266"/>
                    <a:pt x="294" y="266"/>
                  </a:cubicBezTo>
                  <a:cubicBezTo>
                    <a:pt x="333" y="282"/>
                    <a:pt x="333" y="282"/>
                    <a:pt x="333" y="282"/>
                  </a:cubicBezTo>
                  <a:cubicBezTo>
                    <a:pt x="355" y="280"/>
                    <a:pt x="355" y="280"/>
                    <a:pt x="355" y="280"/>
                  </a:cubicBezTo>
                  <a:cubicBezTo>
                    <a:pt x="374" y="270"/>
                    <a:pt x="374" y="270"/>
                    <a:pt x="374" y="270"/>
                  </a:cubicBezTo>
                  <a:cubicBezTo>
                    <a:pt x="385" y="275"/>
                    <a:pt x="385" y="275"/>
                    <a:pt x="385" y="275"/>
                  </a:cubicBezTo>
                  <a:cubicBezTo>
                    <a:pt x="397" y="275"/>
                    <a:pt x="397" y="275"/>
                    <a:pt x="397" y="275"/>
                  </a:cubicBezTo>
                  <a:cubicBezTo>
                    <a:pt x="422" y="253"/>
                    <a:pt x="422" y="253"/>
                    <a:pt x="422" y="253"/>
                  </a:cubicBezTo>
                  <a:cubicBezTo>
                    <a:pt x="435" y="254"/>
                    <a:pt x="435" y="254"/>
                    <a:pt x="435" y="254"/>
                  </a:cubicBezTo>
                  <a:cubicBezTo>
                    <a:pt x="449" y="248"/>
                    <a:pt x="449" y="248"/>
                    <a:pt x="449" y="248"/>
                  </a:cubicBezTo>
                  <a:cubicBezTo>
                    <a:pt x="452" y="244"/>
                    <a:pt x="452" y="244"/>
                    <a:pt x="452" y="244"/>
                  </a:cubicBezTo>
                  <a:cubicBezTo>
                    <a:pt x="455" y="225"/>
                    <a:pt x="455" y="225"/>
                    <a:pt x="455" y="225"/>
                  </a:cubicBezTo>
                  <a:cubicBezTo>
                    <a:pt x="436" y="224"/>
                    <a:pt x="436" y="224"/>
                    <a:pt x="436" y="224"/>
                  </a:cubicBezTo>
                  <a:cubicBezTo>
                    <a:pt x="430" y="213"/>
                    <a:pt x="430" y="213"/>
                    <a:pt x="430" y="213"/>
                  </a:cubicBezTo>
                  <a:cubicBezTo>
                    <a:pt x="438" y="202"/>
                    <a:pt x="438" y="202"/>
                    <a:pt x="438" y="202"/>
                  </a:cubicBezTo>
                  <a:cubicBezTo>
                    <a:pt x="465" y="193"/>
                    <a:pt x="465" y="193"/>
                    <a:pt x="465" y="193"/>
                  </a:cubicBezTo>
                  <a:cubicBezTo>
                    <a:pt x="479" y="186"/>
                    <a:pt x="479" y="186"/>
                    <a:pt x="479" y="186"/>
                  </a:cubicBezTo>
                  <a:cubicBezTo>
                    <a:pt x="491" y="186"/>
                    <a:pt x="491" y="186"/>
                    <a:pt x="491" y="186"/>
                  </a:cubicBezTo>
                  <a:cubicBezTo>
                    <a:pt x="502" y="173"/>
                    <a:pt x="502" y="173"/>
                    <a:pt x="502" y="173"/>
                  </a:cubicBezTo>
                  <a:cubicBezTo>
                    <a:pt x="512" y="177"/>
                    <a:pt x="512" y="177"/>
                    <a:pt x="512" y="177"/>
                  </a:cubicBezTo>
                  <a:cubicBezTo>
                    <a:pt x="529" y="176"/>
                    <a:pt x="529" y="176"/>
                    <a:pt x="529" y="176"/>
                  </a:cubicBezTo>
                  <a:cubicBezTo>
                    <a:pt x="531" y="182"/>
                    <a:pt x="531" y="182"/>
                    <a:pt x="531" y="182"/>
                  </a:cubicBezTo>
                  <a:cubicBezTo>
                    <a:pt x="543" y="164"/>
                    <a:pt x="543" y="164"/>
                    <a:pt x="543" y="164"/>
                  </a:cubicBezTo>
                  <a:cubicBezTo>
                    <a:pt x="547" y="158"/>
                    <a:pt x="547" y="158"/>
                    <a:pt x="547" y="158"/>
                  </a:cubicBezTo>
                  <a:cubicBezTo>
                    <a:pt x="520" y="159"/>
                    <a:pt x="520" y="159"/>
                    <a:pt x="520" y="159"/>
                  </a:cubicBezTo>
                  <a:cubicBezTo>
                    <a:pt x="488" y="160"/>
                    <a:pt x="488" y="160"/>
                    <a:pt x="488" y="160"/>
                  </a:cubicBezTo>
                  <a:cubicBezTo>
                    <a:pt x="460" y="161"/>
                    <a:pt x="460" y="161"/>
                    <a:pt x="460" y="161"/>
                  </a:cubicBezTo>
                  <a:cubicBezTo>
                    <a:pt x="451" y="133"/>
                    <a:pt x="451" y="133"/>
                    <a:pt x="451" y="133"/>
                  </a:cubicBezTo>
                  <a:cubicBezTo>
                    <a:pt x="420" y="118"/>
                    <a:pt x="420" y="118"/>
                    <a:pt x="420" y="118"/>
                  </a:cubicBezTo>
                  <a:cubicBezTo>
                    <a:pt x="417" y="120"/>
                    <a:pt x="411" y="122"/>
                    <a:pt x="411" y="122"/>
                  </a:cubicBezTo>
                  <a:cubicBezTo>
                    <a:pt x="383" y="120"/>
                    <a:pt x="383" y="120"/>
                    <a:pt x="383" y="120"/>
                  </a:cubicBezTo>
                  <a:cubicBezTo>
                    <a:pt x="360" y="106"/>
                    <a:pt x="360" y="106"/>
                    <a:pt x="360" y="106"/>
                  </a:cubicBezTo>
                  <a:cubicBezTo>
                    <a:pt x="349" y="109"/>
                    <a:pt x="349" y="109"/>
                    <a:pt x="349" y="109"/>
                  </a:cubicBezTo>
                  <a:cubicBezTo>
                    <a:pt x="321" y="99"/>
                    <a:pt x="321" y="99"/>
                    <a:pt x="321" y="99"/>
                  </a:cubicBezTo>
                  <a:cubicBezTo>
                    <a:pt x="307" y="108"/>
                    <a:pt x="307" y="108"/>
                    <a:pt x="307" y="108"/>
                  </a:cubicBezTo>
                  <a:cubicBezTo>
                    <a:pt x="274" y="95"/>
                    <a:pt x="274" y="95"/>
                    <a:pt x="274" y="95"/>
                  </a:cubicBezTo>
                  <a:cubicBezTo>
                    <a:pt x="266" y="102"/>
                    <a:pt x="266" y="102"/>
                    <a:pt x="266" y="102"/>
                  </a:cubicBezTo>
                  <a:cubicBezTo>
                    <a:pt x="246" y="87"/>
                    <a:pt x="246" y="87"/>
                    <a:pt x="246" y="87"/>
                  </a:cubicBezTo>
                  <a:cubicBezTo>
                    <a:pt x="221" y="83"/>
                    <a:pt x="221" y="83"/>
                    <a:pt x="221" y="83"/>
                  </a:cubicBezTo>
                  <a:cubicBezTo>
                    <a:pt x="191" y="88"/>
                    <a:pt x="191" y="88"/>
                    <a:pt x="191" y="88"/>
                  </a:cubicBezTo>
                  <a:cubicBezTo>
                    <a:pt x="176" y="77"/>
                    <a:pt x="176" y="77"/>
                    <a:pt x="176" y="77"/>
                  </a:cubicBezTo>
                  <a:cubicBezTo>
                    <a:pt x="175" y="64"/>
                    <a:pt x="175" y="64"/>
                    <a:pt x="175" y="64"/>
                  </a:cubicBezTo>
                  <a:cubicBezTo>
                    <a:pt x="160" y="45"/>
                    <a:pt x="160" y="45"/>
                    <a:pt x="160" y="45"/>
                  </a:cubicBezTo>
                  <a:cubicBezTo>
                    <a:pt x="150" y="44"/>
                    <a:pt x="150" y="44"/>
                    <a:pt x="150" y="44"/>
                  </a:cubicBezTo>
                  <a:cubicBezTo>
                    <a:pt x="120" y="20"/>
                    <a:pt x="120" y="20"/>
                    <a:pt x="120" y="20"/>
                  </a:cubicBezTo>
                  <a:cubicBezTo>
                    <a:pt x="109" y="22"/>
                    <a:pt x="109" y="22"/>
                    <a:pt x="109" y="22"/>
                  </a:cubicBezTo>
                  <a:cubicBezTo>
                    <a:pt x="99" y="8"/>
                    <a:pt x="99" y="8"/>
                    <a:pt x="99" y="8"/>
                  </a:cubicBezTo>
                  <a:lnTo>
                    <a:pt x="65"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2" name="Google Shape;362;g2f75455da22_0_51"/>
            <p:cNvSpPr/>
            <p:nvPr/>
          </p:nvSpPr>
          <p:spPr>
            <a:xfrm>
              <a:off x="9140735" y="1918285"/>
              <a:ext cx="561652" cy="623481"/>
            </a:xfrm>
            <a:custGeom>
              <a:avLst/>
              <a:gdLst/>
              <a:ahLst/>
              <a:cxnLst/>
              <a:rect l="l" t="t" r="r" b="b"/>
              <a:pathLst>
                <a:path w="441" h="482" extrusionOk="0">
                  <a:moveTo>
                    <a:pt x="146" y="0"/>
                  </a:moveTo>
                  <a:lnTo>
                    <a:pt x="137" y="16"/>
                  </a:lnTo>
                  <a:lnTo>
                    <a:pt x="121" y="37"/>
                  </a:lnTo>
                  <a:lnTo>
                    <a:pt x="115" y="57"/>
                  </a:lnTo>
                  <a:lnTo>
                    <a:pt x="100" y="66"/>
                  </a:lnTo>
                  <a:lnTo>
                    <a:pt x="77" y="66"/>
                  </a:lnTo>
                  <a:lnTo>
                    <a:pt x="77" y="78"/>
                  </a:lnTo>
                  <a:lnTo>
                    <a:pt x="91" y="118"/>
                  </a:lnTo>
                  <a:lnTo>
                    <a:pt x="85" y="140"/>
                  </a:lnTo>
                  <a:lnTo>
                    <a:pt x="87" y="174"/>
                  </a:lnTo>
                  <a:lnTo>
                    <a:pt x="94" y="228"/>
                  </a:lnTo>
                  <a:lnTo>
                    <a:pt x="87" y="257"/>
                  </a:lnTo>
                  <a:lnTo>
                    <a:pt x="70" y="276"/>
                  </a:lnTo>
                  <a:lnTo>
                    <a:pt x="58" y="304"/>
                  </a:lnTo>
                  <a:lnTo>
                    <a:pt x="57" y="323"/>
                  </a:lnTo>
                  <a:lnTo>
                    <a:pt x="27" y="364"/>
                  </a:lnTo>
                  <a:lnTo>
                    <a:pt x="15" y="390"/>
                  </a:lnTo>
                  <a:lnTo>
                    <a:pt x="6" y="402"/>
                  </a:lnTo>
                  <a:lnTo>
                    <a:pt x="3" y="437"/>
                  </a:lnTo>
                  <a:lnTo>
                    <a:pt x="0" y="468"/>
                  </a:lnTo>
                  <a:lnTo>
                    <a:pt x="0" y="477"/>
                  </a:lnTo>
                  <a:lnTo>
                    <a:pt x="13" y="477"/>
                  </a:lnTo>
                  <a:lnTo>
                    <a:pt x="56" y="482"/>
                  </a:lnTo>
                  <a:lnTo>
                    <a:pt x="69" y="473"/>
                  </a:lnTo>
                  <a:lnTo>
                    <a:pt x="88" y="476"/>
                  </a:lnTo>
                  <a:lnTo>
                    <a:pt x="99" y="482"/>
                  </a:lnTo>
                  <a:lnTo>
                    <a:pt x="145" y="468"/>
                  </a:lnTo>
                  <a:lnTo>
                    <a:pt x="174" y="444"/>
                  </a:lnTo>
                  <a:lnTo>
                    <a:pt x="194" y="441"/>
                  </a:lnTo>
                  <a:lnTo>
                    <a:pt x="223" y="452"/>
                  </a:lnTo>
                  <a:lnTo>
                    <a:pt x="248" y="462"/>
                  </a:lnTo>
                  <a:lnTo>
                    <a:pt x="285" y="462"/>
                  </a:lnTo>
                  <a:lnTo>
                    <a:pt x="291" y="466"/>
                  </a:lnTo>
                  <a:lnTo>
                    <a:pt x="298" y="460"/>
                  </a:lnTo>
                  <a:lnTo>
                    <a:pt x="336" y="408"/>
                  </a:lnTo>
                  <a:lnTo>
                    <a:pt x="363" y="393"/>
                  </a:lnTo>
                  <a:lnTo>
                    <a:pt x="407" y="394"/>
                  </a:lnTo>
                  <a:lnTo>
                    <a:pt x="435" y="382"/>
                  </a:lnTo>
                  <a:lnTo>
                    <a:pt x="441" y="352"/>
                  </a:lnTo>
                  <a:lnTo>
                    <a:pt x="432" y="319"/>
                  </a:lnTo>
                  <a:lnTo>
                    <a:pt x="419" y="279"/>
                  </a:lnTo>
                  <a:lnTo>
                    <a:pt x="420" y="278"/>
                  </a:lnTo>
                  <a:lnTo>
                    <a:pt x="420" y="278"/>
                  </a:lnTo>
                  <a:lnTo>
                    <a:pt x="394" y="293"/>
                  </a:lnTo>
                  <a:lnTo>
                    <a:pt x="358" y="301"/>
                  </a:lnTo>
                  <a:lnTo>
                    <a:pt x="344" y="282"/>
                  </a:lnTo>
                  <a:lnTo>
                    <a:pt x="349" y="262"/>
                  </a:lnTo>
                  <a:lnTo>
                    <a:pt x="346" y="212"/>
                  </a:lnTo>
                  <a:lnTo>
                    <a:pt x="341" y="193"/>
                  </a:lnTo>
                  <a:lnTo>
                    <a:pt x="336" y="164"/>
                  </a:lnTo>
                  <a:lnTo>
                    <a:pt x="306" y="127"/>
                  </a:lnTo>
                  <a:lnTo>
                    <a:pt x="267" y="118"/>
                  </a:lnTo>
                  <a:lnTo>
                    <a:pt x="252" y="120"/>
                  </a:lnTo>
                  <a:lnTo>
                    <a:pt x="232" y="148"/>
                  </a:lnTo>
                  <a:lnTo>
                    <a:pt x="202" y="132"/>
                  </a:lnTo>
                  <a:lnTo>
                    <a:pt x="204" y="115"/>
                  </a:lnTo>
                  <a:lnTo>
                    <a:pt x="225" y="75"/>
                  </a:lnTo>
                  <a:lnTo>
                    <a:pt x="232" y="53"/>
                  </a:lnTo>
                  <a:lnTo>
                    <a:pt x="231" y="39"/>
                  </a:lnTo>
                  <a:lnTo>
                    <a:pt x="202" y="37"/>
                  </a:lnTo>
                  <a:lnTo>
                    <a:pt x="181" y="25"/>
                  </a:lnTo>
                  <a:lnTo>
                    <a:pt x="146"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3" name="Google Shape;363;g2f75455da22_0_51"/>
            <p:cNvSpPr/>
            <p:nvPr/>
          </p:nvSpPr>
          <p:spPr>
            <a:xfrm>
              <a:off x="8829980" y="2488733"/>
              <a:ext cx="854578" cy="821392"/>
            </a:xfrm>
            <a:custGeom>
              <a:avLst/>
              <a:gdLst/>
              <a:ahLst/>
              <a:cxnLst/>
              <a:rect l="l" t="t" r="r" b="b"/>
              <a:pathLst>
                <a:path w="510" h="482" extrusionOk="0">
                  <a:moveTo>
                    <a:pt x="333" y="0"/>
                  </a:moveTo>
                  <a:cubicBezTo>
                    <a:pt x="318" y="2"/>
                    <a:pt x="318" y="2"/>
                    <a:pt x="318" y="2"/>
                  </a:cubicBezTo>
                  <a:cubicBezTo>
                    <a:pt x="296" y="20"/>
                    <a:pt x="296" y="20"/>
                    <a:pt x="296" y="20"/>
                  </a:cubicBezTo>
                  <a:cubicBezTo>
                    <a:pt x="261" y="31"/>
                    <a:pt x="261" y="31"/>
                    <a:pt x="261" y="31"/>
                  </a:cubicBezTo>
                  <a:cubicBezTo>
                    <a:pt x="253" y="26"/>
                    <a:pt x="253" y="26"/>
                    <a:pt x="253" y="26"/>
                  </a:cubicBezTo>
                  <a:cubicBezTo>
                    <a:pt x="238" y="24"/>
                    <a:pt x="238" y="24"/>
                    <a:pt x="238" y="24"/>
                  </a:cubicBezTo>
                  <a:cubicBezTo>
                    <a:pt x="228" y="31"/>
                    <a:pt x="228" y="31"/>
                    <a:pt x="228" y="31"/>
                  </a:cubicBezTo>
                  <a:cubicBezTo>
                    <a:pt x="196" y="27"/>
                    <a:pt x="196" y="27"/>
                    <a:pt x="196" y="27"/>
                  </a:cubicBezTo>
                  <a:cubicBezTo>
                    <a:pt x="186" y="27"/>
                    <a:pt x="186" y="27"/>
                    <a:pt x="186" y="27"/>
                  </a:cubicBezTo>
                  <a:cubicBezTo>
                    <a:pt x="186" y="52"/>
                    <a:pt x="186" y="52"/>
                    <a:pt x="186" y="52"/>
                  </a:cubicBezTo>
                  <a:cubicBezTo>
                    <a:pt x="174" y="86"/>
                    <a:pt x="174" y="86"/>
                    <a:pt x="174" y="86"/>
                  </a:cubicBezTo>
                  <a:cubicBezTo>
                    <a:pt x="172" y="100"/>
                    <a:pt x="172" y="100"/>
                    <a:pt x="172" y="100"/>
                  </a:cubicBezTo>
                  <a:cubicBezTo>
                    <a:pt x="159" y="118"/>
                    <a:pt x="159" y="118"/>
                    <a:pt x="159" y="118"/>
                  </a:cubicBezTo>
                  <a:cubicBezTo>
                    <a:pt x="163" y="137"/>
                    <a:pt x="163" y="137"/>
                    <a:pt x="163" y="137"/>
                  </a:cubicBezTo>
                  <a:cubicBezTo>
                    <a:pt x="167" y="160"/>
                    <a:pt x="167" y="160"/>
                    <a:pt x="167" y="160"/>
                  </a:cubicBezTo>
                  <a:cubicBezTo>
                    <a:pt x="164" y="166"/>
                    <a:pt x="164" y="166"/>
                    <a:pt x="164" y="166"/>
                  </a:cubicBezTo>
                  <a:cubicBezTo>
                    <a:pt x="174" y="184"/>
                    <a:pt x="174" y="184"/>
                    <a:pt x="174" y="184"/>
                  </a:cubicBezTo>
                  <a:cubicBezTo>
                    <a:pt x="172" y="198"/>
                    <a:pt x="172" y="198"/>
                    <a:pt x="172" y="198"/>
                  </a:cubicBezTo>
                  <a:cubicBezTo>
                    <a:pt x="157" y="212"/>
                    <a:pt x="157" y="212"/>
                    <a:pt x="157" y="212"/>
                  </a:cubicBezTo>
                  <a:cubicBezTo>
                    <a:pt x="146" y="243"/>
                    <a:pt x="146" y="243"/>
                    <a:pt x="146" y="243"/>
                  </a:cubicBezTo>
                  <a:cubicBezTo>
                    <a:pt x="145" y="266"/>
                    <a:pt x="145" y="266"/>
                    <a:pt x="145" y="266"/>
                  </a:cubicBezTo>
                  <a:cubicBezTo>
                    <a:pt x="145" y="293"/>
                    <a:pt x="145" y="293"/>
                    <a:pt x="145" y="293"/>
                  </a:cubicBezTo>
                  <a:cubicBezTo>
                    <a:pt x="134" y="320"/>
                    <a:pt x="134" y="320"/>
                    <a:pt x="134" y="320"/>
                  </a:cubicBezTo>
                  <a:cubicBezTo>
                    <a:pt x="109" y="345"/>
                    <a:pt x="109" y="345"/>
                    <a:pt x="109" y="345"/>
                  </a:cubicBezTo>
                  <a:cubicBezTo>
                    <a:pt x="89" y="360"/>
                    <a:pt x="89" y="360"/>
                    <a:pt x="89" y="360"/>
                  </a:cubicBezTo>
                  <a:cubicBezTo>
                    <a:pt x="76" y="360"/>
                    <a:pt x="76" y="360"/>
                    <a:pt x="76" y="360"/>
                  </a:cubicBezTo>
                  <a:cubicBezTo>
                    <a:pt x="46" y="380"/>
                    <a:pt x="46" y="380"/>
                    <a:pt x="46" y="380"/>
                  </a:cubicBezTo>
                  <a:cubicBezTo>
                    <a:pt x="32" y="401"/>
                    <a:pt x="32" y="401"/>
                    <a:pt x="32" y="401"/>
                  </a:cubicBezTo>
                  <a:cubicBezTo>
                    <a:pt x="0" y="459"/>
                    <a:pt x="0" y="459"/>
                    <a:pt x="0" y="459"/>
                  </a:cubicBezTo>
                  <a:cubicBezTo>
                    <a:pt x="11" y="471"/>
                    <a:pt x="11" y="471"/>
                    <a:pt x="11" y="471"/>
                  </a:cubicBezTo>
                  <a:cubicBezTo>
                    <a:pt x="20" y="482"/>
                    <a:pt x="20" y="482"/>
                    <a:pt x="20" y="482"/>
                  </a:cubicBezTo>
                  <a:cubicBezTo>
                    <a:pt x="48" y="478"/>
                    <a:pt x="48" y="478"/>
                    <a:pt x="48" y="478"/>
                  </a:cubicBezTo>
                  <a:cubicBezTo>
                    <a:pt x="50" y="462"/>
                    <a:pt x="50" y="462"/>
                    <a:pt x="50" y="462"/>
                  </a:cubicBezTo>
                  <a:cubicBezTo>
                    <a:pt x="39" y="456"/>
                    <a:pt x="39" y="456"/>
                    <a:pt x="39" y="456"/>
                  </a:cubicBezTo>
                  <a:cubicBezTo>
                    <a:pt x="42" y="451"/>
                    <a:pt x="42" y="451"/>
                    <a:pt x="42" y="451"/>
                  </a:cubicBezTo>
                  <a:cubicBezTo>
                    <a:pt x="67" y="454"/>
                    <a:pt x="67" y="454"/>
                    <a:pt x="67" y="454"/>
                  </a:cubicBezTo>
                  <a:cubicBezTo>
                    <a:pt x="97" y="445"/>
                    <a:pt x="97" y="445"/>
                    <a:pt x="97" y="445"/>
                  </a:cubicBezTo>
                  <a:cubicBezTo>
                    <a:pt x="106" y="429"/>
                    <a:pt x="106" y="429"/>
                    <a:pt x="106" y="429"/>
                  </a:cubicBezTo>
                  <a:cubicBezTo>
                    <a:pt x="138" y="418"/>
                    <a:pt x="138" y="418"/>
                    <a:pt x="138" y="418"/>
                  </a:cubicBezTo>
                  <a:cubicBezTo>
                    <a:pt x="156" y="408"/>
                    <a:pt x="156" y="408"/>
                    <a:pt x="156" y="408"/>
                  </a:cubicBezTo>
                  <a:cubicBezTo>
                    <a:pt x="173" y="409"/>
                    <a:pt x="173" y="409"/>
                    <a:pt x="173" y="409"/>
                  </a:cubicBezTo>
                  <a:cubicBezTo>
                    <a:pt x="194" y="392"/>
                    <a:pt x="194" y="392"/>
                    <a:pt x="194" y="392"/>
                  </a:cubicBezTo>
                  <a:cubicBezTo>
                    <a:pt x="198" y="375"/>
                    <a:pt x="198" y="375"/>
                    <a:pt x="198" y="375"/>
                  </a:cubicBezTo>
                  <a:cubicBezTo>
                    <a:pt x="222" y="376"/>
                    <a:pt x="222" y="376"/>
                    <a:pt x="222" y="376"/>
                  </a:cubicBezTo>
                  <a:cubicBezTo>
                    <a:pt x="235" y="391"/>
                    <a:pt x="235" y="391"/>
                    <a:pt x="235" y="391"/>
                  </a:cubicBezTo>
                  <a:cubicBezTo>
                    <a:pt x="255" y="393"/>
                    <a:pt x="255" y="393"/>
                    <a:pt x="255" y="393"/>
                  </a:cubicBezTo>
                  <a:cubicBezTo>
                    <a:pt x="275" y="390"/>
                    <a:pt x="275" y="390"/>
                    <a:pt x="275" y="390"/>
                  </a:cubicBezTo>
                  <a:cubicBezTo>
                    <a:pt x="266" y="380"/>
                    <a:pt x="266" y="380"/>
                    <a:pt x="266" y="380"/>
                  </a:cubicBezTo>
                  <a:cubicBezTo>
                    <a:pt x="267" y="370"/>
                    <a:pt x="267" y="370"/>
                    <a:pt x="267" y="370"/>
                  </a:cubicBezTo>
                  <a:cubicBezTo>
                    <a:pt x="279" y="377"/>
                    <a:pt x="279" y="377"/>
                    <a:pt x="279" y="377"/>
                  </a:cubicBezTo>
                  <a:cubicBezTo>
                    <a:pt x="275" y="363"/>
                    <a:pt x="275" y="363"/>
                    <a:pt x="275" y="363"/>
                  </a:cubicBezTo>
                  <a:cubicBezTo>
                    <a:pt x="266" y="359"/>
                    <a:pt x="266" y="359"/>
                    <a:pt x="266" y="359"/>
                  </a:cubicBezTo>
                  <a:cubicBezTo>
                    <a:pt x="274" y="335"/>
                    <a:pt x="274" y="335"/>
                    <a:pt x="274" y="335"/>
                  </a:cubicBezTo>
                  <a:cubicBezTo>
                    <a:pt x="288" y="337"/>
                    <a:pt x="288" y="337"/>
                    <a:pt x="288" y="337"/>
                  </a:cubicBezTo>
                  <a:cubicBezTo>
                    <a:pt x="303" y="330"/>
                    <a:pt x="303" y="330"/>
                    <a:pt x="303" y="330"/>
                  </a:cubicBezTo>
                  <a:cubicBezTo>
                    <a:pt x="312" y="357"/>
                    <a:pt x="312" y="357"/>
                    <a:pt x="312" y="357"/>
                  </a:cubicBezTo>
                  <a:cubicBezTo>
                    <a:pt x="339" y="390"/>
                    <a:pt x="339" y="390"/>
                    <a:pt x="339" y="390"/>
                  </a:cubicBezTo>
                  <a:cubicBezTo>
                    <a:pt x="346" y="413"/>
                    <a:pt x="346" y="413"/>
                    <a:pt x="346" y="413"/>
                  </a:cubicBezTo>
                  <a:cubicBezTo>
                    <a:pt x="350" y="417"/>
                    <a:pt x="350" y="417"/>
                    <a:pt x="350" y="417"/>
                  </a:cubicBezTo>
                  <a:cubicBezTo>
                    <a:pt x="377" y="398"/>
                    <a:pt x="377" y="398"/>
                    <a:pt x="377" y="398"/>
                  </a:cubicBezTo>
                  <a:cubicBezTo>
                    <a:pt x="377" y="369"/>
                    <a:pt x="377" y="369"/>
                    <a:pt x="377" y="369"/>
                  </a:cubicBezTo>
                  <a:cubicBezTo>
                    <a:pt x="380" y="365"/>
                    <a:pt x="380" y="365"/>
                    <a:pt x="380" y="365"/>
                  </a:cubicBezTo>
                  <a:cubicBezTo>
                    <a:pt x="403" y="391"/>
                    <a:pt x="403" y="391"/>
                    <a:pt x="403" y="391"/>
                  </a:cubicBezTo>
                  <a:cubicBezTo>
                    <a:pt x="403" y="391"/>
                    <a:pt x="422" y="381"/>
                    <a:pt x="427" y="381"/>
                  </a:cubicBezTo>
                  <a:cubicBezTo>
                    <a:pt x="432" y="381"/>
                    <a:pt x="441" y="381"/>
                    <a:pt x="441" y="381"/>
                  </a:cubicBezTo>
                  <a:cubicBezTo>
                    <a:pt x="451" y="351"/>
                    <a:pt x="451" y="351"/>
                    <a:pt x="451" y="351"/>
                  </a:cubicBezTo>
                  <a:cubicBezTo>
                    <a:pt x="462" y="343"/>
                    <a:pt x="462" y="343"/>
                    <a:pt x="462" y="343"/>
                  </a:cubicBezTo>
                  <a:cubicBezTo>
                    <a:pt x="460" y="329"/>
                    <a:pt x="460" y="329"/>
                    <a:pt x="460" y="329"/>
                  </a:cubicBezTo>
                  <a:cubicBezTo>
                    <a:pt x="445" y="316"/>
                    <a:pt x="445" y="316"/>
                    <a:pt x="445" y="316"/>
                  </a:cubicBezTo>
                  <a:cubicBezTo>
                    <a:pt x="434" y="292"/>
                    <a:pt x="434" y="292"/>
                    <a:pt x="434" y="292"/>
                  </a:cubicBezTo>
                  <a:cubicBezTo>
                    <a:pt x="413" y="279"/>
                    <a:pt x="413" y="279"/>
                    <a:pt x="413" y="279"/>
                  </a:cubicBezTo>
                  <a:cubicBezTo>
                    <a:pt x="412" y="266"/>
                    <a:pt x="412" y="266"/>
                    <a:pt x="412" y="266"/>
                  </a:cubicBezTo>
                  <a:cubicBezTo>
                    <a:pt x="422" y="262"/>
                    <a:pt x="422" y="262"/>
                    <a:pt x="422" y="262"/>
                  </a:cubicBezTo>
                  <a:cubicBezTo>
                    <a:pt x="439" y="262"/>
                    <a:pt x="439" y="262"/>
                    <a:pt x="439" y="262"/>
                  </a:cubicBezTo>
                  <a:cubicBezTo>
                    <a:pt x="456" y="275"/>
                    <a:pt x="456" y="275"/>
                    <a:pt x="456" y="275"/>
                  </a:cubicBezTo>
                  <a:cubicBezTo>
                    <a:pt x="467" y="269"/>
                    <a:pt x="467" y="269"/>
                    <a:pt x="467" y="269"/>
                  </a:cubicBezTo>
                  <a:cubicBezTo>
                    <a:pt x="471" y="257"/>
                    <a:pt x="471" y="257"/>
                    <a:pt x="471" y="257"/>
                  </a:cubicBezTo>
                  <a:cubicBezTo>
                    <a:pt x="493" y="245"/>
                    <a:pt x="493" y="245"/>
                    <a:pt x="493" y="245"/>
                  </a:cubicBezTo>
                  <a:cubicBezTo>
                    <a:pt x="491" y="226"/>
                    <a:pt x="491" y="226"/>
                    <a:pt x="491" y="226"/>
                  </a:cubicBezTo>
                  <a:cubicBezTo>
                    <a:pt x="462" y="206"/>
                    <a:pt x="462" y="206"/>
                    <a:pt x="462" y="206"/>
                  </a:cubicBezTo>
                  <a:cubicBezTo>
                    <a:pt x="464" y="195"/>
                    <a:pt x="464" y="195"/>
                    <a:pt x="464" y="195"/>
                  </a:cubicBezTo>
                  <a:cubicBezTo>
                    <a:pt x="483" y="175"/>
                    <a:pt x="483" y="175"/>
                    <a:pt x="483" y="175"/>
                  </a:cubicBezTo>
                  <a:cubicBezTo>
                    <a:pt x="490" y="158"/>
                    <a:pt x="490" y="158"/>
                    <a:pt x="490" y="158"/>
                  </a:cubicBezTo>
                  <a:cubicBezTo>
                    <a:pt x="486" y="144"/>
                    <a:pt x="486" y="144"/>
                    <a:pt x="486" y="144"/>
                  </a:cubicBezTo>
                  <a:cubicBezTo>
                    <a:pt x="485" y="120"/>
                    <a:pt x="485" y="120"/>
                    <a:pt x="485" y="120"/>
                  </a:cubicBezTo>
                  <a:cubicBezTo>
                    <a:pt x="510" y="107"/>
                    <a:pt x="510" y="107"/>
                    <a:pt x="510" y="107"/>
                  </a:cubicBezTo>
                  <a:cubicBezTo>
                    <a:pt x="510" y="107"/>
                    <a:pt x="510" y="107"/>
                    <a:pt x="510" y="107"/>
                  </a:cubicBezTo>
                  <a:cubicBezTo>
                    <a:pt x="504" y="85"/>
                    <a:pt x="504" y="85"/>
                    <a:pt x="504" y="85"/>
                  </a:cubicBezTo>
                  <a:cubicBezTo>
                    <a:pt x="504" y="60"/>
                    <a:pt x="504" y="60"/>
                    <a:pt x="504" y="60"/>
                  </a:cubicBezTo>
                  <a:cubicBezTo>
                    <a:pt x="489" y="52"/>
                    <a:pt x="489" y="52"/>
                    <a:pt x="489" y="52"/>
                  </a:cubicBezTo>
                  <a:cubicBezTo>
                    <a:pt x="455" y="47"/>
                    <a:pt x="455" y="47"/>
                    <a:pt x="455" y="47"/>
                  </a:cubicBezTo>
                  <a:cubicBezTo>
                    <a:pt x="436" y="49"/>
                    <a:pt x="436" y="49"/>
                    <a:pt x="436" y="49"/>
                  </a:cubicBezTo>
                  <a:cubicBezTo>
                    <a:pt x="425" y="60"/>
                    <a:pt x="425" y="60"/>
                    <a:pt x="425" y="60"/>
                  </a:cubicBezTo>
                  <a:cubicBezTo>
                    <a:pt x="402" y="71"/>
                    <a:pt x="402" y="71"/>
                    <a:pt x="402" y="71"/>
                  </a:cubicBezTo>
                  <a:cubicBezTo>
                    <a:pt x="358" y="79"/>
                    <a:pt x="358" y="79"/>
                    <a:pt x="358" y="79"/>
                  </a:cubicBezTo>
                  <a:cubicBezTo>
                    <a:pt x="339" y="86"/>
                    <a:pt x="339" y="86"/>
                    <a:pt x="339" y="86"/>
                  </a:cubicBezTo>
                  <a:cubicBezTo>
                    <a:pt x="340" y="64"/>
                    <a:pt x="340" y="64"/>
                    <a:pt x="340" y="64"/>
                  </a:cubicBezTo>
                  <a:cubicBezTo>
                    <a:pt x="358" y="46"/>
                    <a:pt x="358" y="46"/>
                    <a:pt x="358" y="46"/>
                  </a:cubicBezTo>
                  <a:cubicBezTo>
                    <a:pt x="375" y="37"/>
                    <a:pt x="375" y="37"/>
                    <a:pt x="375" y="37"/>
                  </a:cubicBezTo>
                  <a:cubicBezTo>
                    <a:pt x="402" y="24"/>
                    <a:pt x="402" y="24"/>
                    <a:pt x="402" y="24"/>
                  </a:cubicBezTo>
                  <a:cubicBezTo>
                    <a:pt x="407" y="19"/>
                    <a:pt x="407" y="19"/>
                    <a:pt x="407" y="19"/>
                  </a:cubicBezTo>
                  <a:cubicBezTo>
                    <a:pt x="402" y="16"/>
                    <a:pt x="402" y="16"/>
                    <a:pt x="402" y="16"/>
                  </a:cubicBezTo>
                  <a:cubicBezTo>
                    <a:pt x="374" y="16"/>
                    <a:pt x="374" y="16"/>
                    <a:pt x="374" y="16"/>
                  </a:cubicBezTo>
                  <a:cubicBezTo>
                    <a:pt x="355" y="8"/>
                    <a:pt x="355" y="8"/>
                    <a:pt x="355" y="8"/>
                  </a:cubicBezTo>
                  <a:lnTo>
                    <a:pt x="333"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4" name="Google Shape;364;g2f75455da22_0_51"/>
            <p:cNvSpPr/>
            <p:nvPr/>
          </p:nvSpPr>
          <p:spPr>
            <a:xfrm>
              <a:off x="8745923" y="3773210"/>
              <a:ext cx="771796" cy="776120"/>
            </a:xfrm>
            <a:custGeom>
              <a:avLst/>
              <a:gdLst/>
              <a:ahLst/>
              <a:cxnLst/>
              <a:rect l="l" t="t" r="r" b="b"/>
              <a:pathLst>
                <a:path w="606" h="600" extrusionOk="0">
                  <a:moveTo>
                    <a:pt x="120" y="0"/>
                  </a:moveTo>
                  <a:lnTo>
                    <a:pt x="97" y="9"/>
                  </a:lnTo>
                  <a:lnTo>
                    <a:pt x="79" y="14"/>
                  </a:lnTo>
                  <a:lnTo>
                    <a:pt x="81" y="33"/>
                  </a:lnTo>
                  <a:lnTo>
                    <a:pt x="71" y="35"/>
                  </a:lnTo>
                  <a:lnTo>
                    <a:pt x="48" y="76"/>
                  </a:lnTo>
                  <a:lnTo>
                    <a:pt x="47" y="98"/>
                  </a:lnTo>
                  <a:lnTo>
                    <a:pt x="30" y="152"/>
                  </a:lnTo>
                  <a:lnTo>
                    <a:pt x="18" y="156"/>
                  </a:lnTo>
                  <a:lnTo>
                    <a:pt x="9" y="193"/>
                  </a:lnTo>
                  <a:lnTo>
                    <a:pt x="8" y="217"/>
                  </a:lnTo>
                  <a:lnTo>
                    <a:pt x="0" y="230"/>
                  </a:lnTo>
                  <a:lnTo>
                    <a:pt x="0" y="242"/>
                  </a:lnTo>
                  <a:lnTo>
                    <a:pt x="41" y="242"/>
                  </a:lnTo>
                  <a:lnTo>
                    <a:pt x="54" y="250"/>
                  </a:lnTo>
                  <a:lnTo>
                    <a:pt x="67" y="242"/>
                  </a:lnTo>
                  <a:lnTo>
                    <a:pt x="77" y="252"/>
                  </a:lnTo>
                  <a:lnTo>
                    <a:pt x="80" y="275"/>
                  </a:lnTo>
                  <a:lnTo>
                    <a:pt x="98" y="290"/>
                  </a:lnTo>
                  <a:lnTo>
                    <a:pt x="96" y="325"/>
                  </a:lnTo>
                  <a:lnTo>
                    <a:pt x="121" y="389"/>
                  </a:lnTo>
                  <a:lnTo>
                    <a:pt x="137" y="410"/>
                  </a:lnTo>
                  <a:lnTo>
                    <a:pt x="134" y="435"/>
                  </a:lnTo>
                  <a:lnTo>
                    <a:pt x="141" y="462"/>
                  </a:lnTo>
                  <a:lnTo>
                    <a:pt x="160" y="480"/>
                  </a:lnTo>
                  <a:lnTo>
                    <a:pt x="176" y="502"/>
                  </a:lnTo>
                  <a:lnTo>
                    <a:pt x="189" y="521"/>
                  </a:lnTo>
                  <a:lnTo>
                    <a:pt x="193" y="535"/>
                  </a:lnTo>
                  <a:lnTo>
                    <a:pt x="222" y="583"/>
                  </a:lnTo>
                  <a:lnTo>
                    <a:pt x="233" y="600"/>
                  </a:lnTo>
                  <a:lnTo>
                    <a:pt x="247" y="593"/>
                  </a:lnTo>
                  <a:lnTo>
                    <a:pt x="266" y="596"/>
                  </a:lnTo>
                  <a:lnTo>
                    <a:pt x="279" y="592"/>
                  </a:lnTo>
                  <a:lnTo>
                    <a:pt x="292" y="594"/>
                  </a:lnTo>
                  <a:lnTo>
                    <a:pt x="318" y="596"/>
                  </a:lnTo>
                  <a:lnTo>
                    <a:pt x="314" y="583"/>
                  </a:lnTo>
                  <a:lnTo>
                    <a:pt x="346" y="577"/>
                  </a:lnTo>
                  <a:lnTo>
                    <a:pt x="355" y="581"/>
                  </a:lnTo>
                  <a:lnTo>
                    <a:pt x="360" y="577"/>
                  </a:lnTo>
                  <a:lnTo>
                    <a:pt x="384" y="579"/>
                  </a:lnTo>
                  <a:lnTo>
                    <a:pt x="380" y="567"/>
                  </a:lnTo>
                  <a:lnTo>
                    <a:pt x="421" y="568"/>
                  </a:lnTo>
                  <a:lnTo>
                    <a:pt x="426" y="580"/>
                  </a:lnTo>
                  <a:lnTo>
                    <a:pt x="520" y="580"/>
                  </a:lnTo>
                  <a:lnTo>
                    <a:pt x="513" y="572"/>
                  </a:lnTo>
                  <a:lnTo>
                    <a:pt x="521" y="531"/>
                  </a:lnTo>
                  <a:lnTo>
                    <a:pt x="514" y="513"/>
                  </a:lnTo>
                  <a:lnTo>
                    <a:pt x="529" y="512"/>
                  </a:lnTo>
                  <a:lnTo>
                    <a:pt x="541" y="500"/>
                  </a:lnTo>
                  <a:lnTo>
                    <a:pt x="537" y="451"/>
                  </a:lnTo>
                  <a:lnTo>
                    <a:pt x="547" y="434"/>
                  </a:lnTo>
                  <a:lnTo>
                    <a:pt x="542" y="421"/>
                  </a:lnTo>
                  <a:lnTo>
                    <a:pt x="606" y="419"/>
                  </a:lnTo>
                  <a:lnTo>
                    <a:pt x="602" y="401"/>
                  </a:lnTo>
                  <a:lnTo>
                    <a:pt x="570" y="369"/>
                  </a:lnTo>
                  <a:lnTo>
                    <a:pt x="567" y="327"/>
                  </a:lnTo>
                  <a:lnTo>
                    <a:pt x="552" y="333"/>
                  </a:lnTo>
                  <a:lnTo>
                    <a:pt x="533" y="334"/>
                  </a:lnTo>
                  <a:lnTo>
                    <a:pt x="530" y="313"/>
                  </a:lnTo>
                  <a:lnTo>
                    <a:pt x="513" y="319"/>
                  </a:lnTo>
                  <a:lnTo>
                    <a:pt x="496" y="312"/>
                  </a:lnTo>
                  <a:lnTo>
                    <a:pt x="498" y="301"/>
                  </a:lnTo>
                  <a:lnTo>
                    <a:pt x="470" y="305"/>
                  </a:lnTo>
                  <a:lnTo>
                    <a:pt x="445" y="325"/>
                  </a:lnTo>
                  <a:lnTo>
                    <a:pt x="421" y="310"/>
                  </a:lnTo>
                  <a:lnTo>
                    <a:pt x="409" y="288"/>
                  </a:lnTo>
                  <a:lnTo>
                    <a:pt x="389" y="283"/>
                  </a:lnTo>
                  <a:lnTo>
                    <a:pt x="381" y="256"/>
                  </a:lnTo>
                  <a:lnTo>
                    <a:pt x="343" y="246"/>
                  </a:lnTo>
                  <a:lnTo>
                    <a:pt x="318" y="254"/>
                  </a:lnTo>
                  <a:lnTo>
                    <a:pt x="309" y="256"/>
                  </a:lnTo>
                  <a:lnTo>
                    <a:pt x="306" y="233"/>
                  </a:lnTo>
                  <a:lnTo>
                    <a:pt x="273" y="227"/>
                  </a:lnTo>
                  <a:lnTo>
                    <a:pt x="252" y="235"/>
                  </a:lnTo>
                  <a:lnTo>
                    <a:pt x="220" y="221"/>
                  </a:lnTo>
                  <a:lnTo>
                    <a:pt x="214" y="192"/>
                  </a:lnTo>
                  <a:lnTo>
                    <a:pt x="223" y="169"/>
                  </a:lnTo>
                  <a:lnTo>
                    <a:pt x="214" y="148"/>
                  </a:lnTo>
                  <a:lnTo>
                    <a:pt x="227" y="122"/>
                  </a:lnTo>
                  <a:lnTo>
                    <a:pt x="227" y="86"/>
                  </a:lnTo>
                  <a:lnTo>
                    <a:pt x="223" y="67"/>
                  </a:lnTo>
                  <a:lnTo>
                    <a:pt x="242" y="61"/>
                  </a:lnTo>
                  <a:lnTo>
                    <a:pt x="242" y="31"/>
                  </a:lnTo>
                  <a:lnTo>
                    <a:pt x="237" y="4"/>
                  </a:lnTo>
                  <a:lnTo>
                    <a:pt x="216" y="25"/>
                  </a:lnTo>
                  <a:lnTo>
                    <a:pt x="185" y="39"/>
                  </a:lnTo>
                  <a:lnTo>
                    <a:pt x="179" y="47"/>
                  </a:lnTo>
                  <a:lnTo>
                    <a:pt x="164" y="48"/>
                  </a:lnTo>
                  <a:lnTo>
                    <a:pt x="151" y="29"/>
                  </a:lnTo>
                  <a:lnTo>
                    <a:pt x="151" y="17"/>
                  </a:lnTo>
                  <a:lnTo>
                    <a:pt x="120"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5" name="Google Shape;365;g2f75455da22_0_51"/>
            <p:cNvSpPr/>
            <p:nvPr/>
          </p:nvSpPr>
          <p:spPr>
            <a:xfrm>
              <a:off x="8711537" y="3051419"/>
              <a:ext cx="1026512" cy="733432"/>
            </a:xfrm>
            <a:custGeom>
              <a:avLst/>
              <a:gdLst/>
              <a:ahLst/>
              <a:cxnLst/>
              <a:rect l="l" t="t" r="r" b="b"/>
              <a:pathLst>
                <a:path w="612" h="431" extrusionOk="0">
                  <a:moveTo>
                    <a:pt x="373" y="0"/>
                  </a:moveTo>
                  <a:cubicBezTo>
                    <a:pt x="358" y="7"/>
                    <a:pt x="358" y="7"/>
                    <a:pt x="358" y="7"/>
                  </a:cubicBezTo>
                  <a:cubicBezTo>
                    <a:pt x="344" y="5"/>
                    <a:pt x="344" y="5"/>
                    <a:pt x="344" y="5"/>
                  </a:cubicBezTo>
                  <a:cubicBezTo>
                    <a:pt x="336" y="29"/>
                    <a:pt x="336" y="29"/>
                    <a:pt x="336" y="29"/>
                  </a:cubicBezTo>
                  <a:cubicBezTo>
                    <a:pt x="345" y="33"/>
                    <a:pt x="345" y="33"/>
                    <a:pt x="345" y="33"/>
                  </a:cubicBezTo>
                  <a:cubicBezTo>
                    <a:pt x="349" y="47"/>
                    <a:pt x="349" y="47"/>
                    <a:pt x="349" y="47"/>
                  </a:cubicBezTo>
                  <a:cubicBezTo>
                    <a:pt x="337" y="40"/>
                    <a:pt x="337" y="40"/>
                    <a:pt x="337" y="40"/>
                  </a:cubicBezTo>
                  <a:cubicBezTo>
                    <a:pt x="336" y="50"/>
                    <a:pt x="336" y="50"/>
                    <a:pt x="336" y="50"/>
                  </a:cubicBezTo>
                  <a:cubicBezTo>
                    <a:pt x="345" y="60"/>
                    <a:pt x="345" y="60"/>
                    <a:pt x="345" y="60"/>
                  </a:cubicBezTo>
                  <a:cubicBezTo>
                    <a:pt x="325" y="63"/>
                    <a:pt x="325" y="63"/>
                    <a:pt x="325" y="63"/>
                  </a:cubicBezTo>
                  <a:cubicBezTo>
                    <a:pt x="305" y="61"/>
                    <a:pt x="305" y="61"/>
                    <a:pt x="305" y="61"/>
                  </a:cubicBezTo>
                  <a:cubicBezTo>
                    <a:pt x="292" y="46"/>
                    <a:pt x="292" y="46"/>
                    <a:pt x="292" y="46"/>
                  </a:cubicBezTo>
                  <a:cubicBezTo>
                    <a:pt x="268" y="45"/>
                    <a:pt x="268" y="45"/>
                    <a:pt x="268" y="45"/>
                  </a:cubicBezTo>
                  <a:cubicBezTo>
                    <a:pt x="264" y="62"/>
                    <a:pt x="264" y="62"/>
                    <a:pt x="264" y="62"/>
                  </a:cubicBezTo>
                  <a:cubicBezTo>
                    <a:pt x="243" y="79"/>
                    <a:pt x="243" y="79"/>
                    <a:pt x="243" y="79"/>
                  </a:cubicBezTo>
                  <a:cubicBezTo>
                    <a:pt x="226" y="78"/>
                    <a:pt x="226" y="78"/>
                    <a:pt x="226" y="78"/>
                  </a:cubicBezTo>
                  <a:cubicBezTo>
                    <a:pt x="208" y="88"/>
                    <a:pt x="208" y="88"/>
                    <a:pt x="208" y="88"/>
                  </a:cubicBezTo>
                  <a:cubicBezTo>
                    <a:pt x="176" y="99"/>
                    <a:pt x="176" y="99"/>
                    <a:pt x="176" y="99"/>
                  </a:cubicBezTo>
                  <a:cubicBezTo>
                    <a:pt x="167" y="115"/>
                    <a:pt x="167" y="115"/>
                    <a:pt x="167" y="115"/>
                  </a:cubicBezTo>
                  <a:cubicBezTo>
                    <a:pt x="137" y="124"/>
                    <a:pt x="137" y="124"/>
                    <a:pt x="137" y="124"/>
                  </a:cubicBezTo>
                  <a:cubicBezTo>
                    <a:pt x="112" y="121"/>
                    <a:pt x="112" y="121"/>
                    <a:pt x="112" y="121"/>
                  </a:cubicBezTo>
                  <a:cubicBezTo>
                    <a:pt x="109" y="126"/>
                    <a:pt x="109" y="126"/>
                    <a:pt x="109" y="126"/>
                  </a:cubicBezTo>
                  <a:cubicBezTo>
                    <a:pt x="120" y="132"/>
                    <a:pt x="120" y="132"/>
                    <a:pt x="120" y="132"/>
                  </a:cubicBezTo>
                  <a:cubicBezTo>
                    <a:pt x="118" y="148"/>
                    <a:pt x="118" y="148"/>
                    <a:pt x="118" y="148"/>
                  </a:cubicBezTo>
                  <a:cubicBezTo>
                    <a:pt x="90" y="152"/>
                    <a:pt x="90" y="152"/>
                    <a:pt x="90" y="152"/>
                  </a:cubicBezTo>
                  <a:cubicBezTo>
                    <a:pt x="81" y="141"/>
                    <a:pt x="81" y="141"/>
                    <a:pt x="81" y="141"/>
                  </a:cubicBezTo>
                  <a:cubicBezTo>
                    <a:pt x="72" y="132"/>
                    <a:pt x="72" y="132"/>
                    <a:pt x="72" y="132"/>
                  </a:cubicBezTo>
                  <a:cubicBezTo>
                    <a:pt x="45" y="156"/>
                    <a:pt x="45" y="156"/>
                    <a:pt x="45" y="156"/>
                  </a:cubicBezTo>
                  <a:cubicBezTo>
                    <a:pt x="33" y="168"/>
                    <a:pt x="33" y="168"/>
                    <a:pt x="33" y="168"/>
                  </a:cubicBezTo>
                  <a:cubicBezTo>
                    <a:pt x="32" y="199"/>
                    <a:pt x="32" y="199"/>
                    <a:pt x="32" y="199"/>
                  </a:cubicBezTo>
                  <a:cubicBezTo>
                    <a:pt x="38" y="220"/>
                    <a:pt x="38" y="220"/>
                    <a:pt x="38" y="220"/>
                  </a:cubicBezTo>
                  <a:cubicBezTo>
                    <a:pt x="33" y="240"/>
                    <a:pt x="33" y="240"/>
                    <a:pt x="33" y="240"/>
                  </a:cubicBezTo>
                  <a:cubicBezTo>
                    <a:pt x="31" y="277"/>
                    <a:pt x="31" y="277"/>
                    <a:pt x="31" y="277"/>
                  </a:cubicBezTo>
                  <a:cubicBezTo>
                    <a:pt x="31" y="294"/>
                    <a:pt x="31" y="294"/>
                    <a:pt x="31" y="294"/>
                  </a:cubicBezTo>
                  <a:cubicBezTo>
                    <a:pt x="37" y="300"/>
                    <a:pt x="37" y="300"/>
                    <a:pt x="37" y="300"/>
                  </a:cubicBezTo>
                  <a:cubicBezTo>
                    <a:pt x="27" y="316"/>
                    <a:pt x="27" y="316"/>
                    <a:pt x="27" y="316"/>
                  </a:cubicBezTo>
                  <a:cubicBezTo>
                    <a:pt x="0" y="377"/>
                    <a:pt x="0" y="377"/>
                    <a:pt x="0" y="377"/>
                  </a:cubicBezTo>
                  <a:cubicBezTo>
                    <a:pt x="22" y="389"/>
                    <a:pt x="22" y="389"/>
                    <a:pt x="22" y="389"/>
                  </a:cubicBezTo>
                  <a:cubicBezTo>
                    <a:pt x="60" y="400"/>
                    <a:pt x="60" y="400"/>
                    <a:pt x="60" y="400"/>
                  </a:cubicBezTo>
                  <a:cubicBezTo>
                    <a:pt x="65" y="413"/>
                    <a:pt x="65" y="413"/>
                    <a:pt x="65" y="413"/>
                  </a:cubicBezTo>
                  <a:cubicBezTo>
                    <a:pt x="73" y="416"/>
                    <a:pt x="73" y="416"/>
                    <a:pt x="73" y="416"/>
                  </a:cubicBezTo>
                  <a:cubicBezTo>
                    <a:pt x="73" y="416"/>
                    <a:pt x="73" y="416"/>
                    <a:pt x="73" y="416"/>
                  </a:cubicBezTo>
                  <a:cubicBezTo>
                    <a:pt x="80" y="414"/>
                    <a:pt x="87" y="411"/>
                    <a:pt x="87" y="411"/>
                  </a:cubicBezTo>
                  <a:cubicBezTo>
                    <a:pt x="121" y="392"/>
                    <a:pt x="121" y="392"/>
                    <a:pt x="121" y="392"/>
                  </a:cubicBezTo>
                  <a:cubicBezTo>
                    <a:pt x="146" y="384"/>
                    <a:pt x="146" y="384"/>
                    <a:pt x="146" y="384"/>
                  </a:cubicBezTo>
                  <a:cubicBezTo>
                    <a:pt x="164" y="359"/>
                    <a:pt x="164" y="359"/>
                    <a:pt x="164" y="359"/>
                  </a:cubicBezTo>
                  <a:cubicBezTo>
                    <a:pt x="170" y="342"/>
                    <a:pt x="170" y="342"/>
                    <a:pt x="170" y="342"/>
                  </a:cubicBezTo>
                  <a:cubicBezTo>
                    <a:pt x="165" y="307"/>
                    <a:pt x="165" y="307"/>
                    <a:pt x="165" y="307"/>
                  </a:cubicBezTo>
                  <a:cubicBezTo>
                    <a:pt x="175" y="296"/>
                    <a:pt x="175" y="296"/>
                    <a:pt x="175" y="296"/>
                  </a:cubicBezTo>
                  <a:cubicBezTo>
                    <a:pt x="229" y="316"/>
                    <a:pt x="229" y="316"/>
                    <a:pt x="229" y="316"/>
                  </a:cubicBezTo>
                  <a:cubicBezTo>
                    <a:pt x="262" y="317"/>
                    <a:pt x="262" y="317"/>
                    <a:pt x="262" y="317"/>
                  </a:cubicBezTo>
                  <a:cubicBezTo>
                    <a:pt x="297" y="332"/>
                    <a:pt x="297" y="332"/>
                    <a:pt x="297" y="332"/>
                  </a:cubicBezTo>
                  <a:cubicBezTo>
                    <a:pt x="353" y="346"/>
                    <a:pt x="353" y="346"/>
                    <a:pt x="353" y="346"/>
                  </a:cubicBezTo>
                  <a:cubicBezTo>
                    <a:pt x="426" y="383"/>
                    <a:pt x="426" y="383"/>
                    <a:pt x="426" y="383"/>
                  </a:cubicBezTo>
                  <a:cubicBezTo>
                    <a:pt x="478" y="407"/>
                    <a:pt x="478" y="407"/>
                    <a:pt x="478" y="407"/>
                  </a:cubicBezTo>
                  <a:cubicBezTo>
                    <a:pt x="496" y="421"/>
                    <a:pt x="496" y="421"/>
                    <a:pt x="496" y="421"/>
                  </a:cubicBezTo>
                  <a:cubicBezTo>
                    <a:pt x="505" y="421"/>
                    <a:pt x="505" y="421"/>
                    <a:pt x="505" y="421"/>
                  </a:cubicBezTo>
                  <a:cubicBezTo>
                    <a:pt x="516" y="429"/>
                    <a:pt x="516" y="429"/>
                    <a:pt x="516" y="429"/>
                  </a:cubicBezTo>
                  <a:cubicBezTo>
                    <a:pt x="527" y="431"/>
                    <a:pt x="527" y="431"/>
                    <a:pt x="527" y="431"/>
                  </a:cubicBezTo>
                  <a:cubicBezTo>
                    <a:pt x="541" y="418"/>
                    <a:pt x="541" y="418"/>
                    <a:pt x="541" y="418"/>
                  </a:cubicBezTo>
                  <a:cubicBezTo>
                    <a:pt x="570" y="405"/>
                    <a:pt x="570" y="405"/>
                    <a:pt x="570" y="405"/>
                  </a:cubicBezTo>
                  <a:cubicBezTo>
                    <a:pt x="566" y="313"/>
                    <a:pt x="566" y="313"/>
                    <a:pt x="566" y="313"/>
                  </a:cubicBezTo>
                  <a:cubicBezTo>
                    <a:pt x="565" y="298"/>
                    <a:pt x="565" y="298"/>
                    <a:pt x="565" y="298"/>
                  </a:cubicBezTo>
                  <a:cubicBezTo>
                    <a:pt x="588" y="242"/>
                    <a:pt x="588" y="242"/>
                    <a:pt x="588" y="242"/>
                  </a:cubicBezTo>
                  <a:cubicBezTo>
                    <a:pt x="600" y="228"/>
                    <a:pt x="600" y="228"/>
                    <a:pt x="600" y="228"/>
                  </a:cubicBezTo>
                  <a:cubicBezTo>
                    <a:pt x="608" y="201"/>
                    <a:pt x="608" y="201"/>
                    <a:pt x="608" y="201"/>
                  </a:cubicBezTo>
                  <a:cubicBezTo>
                    <a:pt x="612" y="202"/>
                    <a:pt x="612" y="202"/>
                    <a:pt x="612" y="202"/>
                  </a:cubicBezTo>
                  <a:cubicBezTo>
                    <a:pt x="609" y="193"/>
                    <a:pt x="609" y="193"/>
                    <a:pt x="609" y="193"/>
                  </a:cubicBezTo>
                  <a:cubicBezTo>
                    <a:pt x="574" y="149"/>
                    <a:pt x="574" y="149"/>
                    <a:pt x="574" y="149"/>
                  </a:cubicBezTo>
                  <a:cubicBezTo>
                    <a:pt x="536" y="159"/>
                    <a:pt x="536" y="159"/>
                    <a:pt x="536" y="159"/>
                  </a:cubicBezTo>
                  <a:cubicBezTo>
                    <a:pt x="513" y="140"/>
                    <a:pt x="513" y="140"/>
                    <a:pt x="513" y="140"/>
                  </a:cubicBezTo>
                  <a:cubicBezTo>
                    <a:pt x="482" y="144"/>
                    <a:pt x="482" y="144"/>
                    <a:pt x="482" y="144"/>
                  </a:cubicBezTo>
                  <a:cubicBezTo>
                    <a:pt x="472" y="113"/>
                    <a:pt x="472" y="113"/>
                    <a:pt x="472" y="113"/>
                  </a:cubicBezTo>
                  <a:cubicBezTo>
                    <a:pt x="459" y="105"/>
                    <a:pt x="459" y="105"/>
                    <a:pt x="459" y="105"/>
                  </a:cubicBezTo>
                  <a:cubicBezTo>
                    <a:pt x="444" y="127"/>
                    <a:pt x="444" y="127"/>
                    <a:pt x="444" y="127"/>
                  </a:cubicBezTo>
                  <a:cubicBezTo>
                    <a:pt x="434" y="123"/>
                    <a:pt x="434" y="123"/>
                    <a:pt x="434" y="123"/>
                  </a:cubicBezTo>
                  <a:cubicBezTo>
                    <a:pt x="427" y="96"/>
                    <a:pt x="427" y="96"/>
                    <a:pt x="427" y="96"/>
                  </a:cubicBezTo>
                  <a:cubicBezTo>
                    <a:pt x="416" y="83"/>
                    <a:pt x="416" y="83"/>
                    <a:pt x="416" y="83"/>
                  </a:cubicBezTo>
                  <a:cubicBezTo>
                    <a:pt x="409" y="60"/>
                    <a:pt x="409" y="60"/>
                    <a:pt x="409" y="60"/>
                  </a:cubicBezTo>
                  <a:cubicBezTo>
                    <a:pt x="382" y="27"/>
                    <a:pt x="382" y="27"/>
                    <a:pt x="382" y="27"/>
                  </a:cubicBezTo>
                  <a:lnTo>
                    <a:pt x="373"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6" name="Google Shape;366;g2f75455da22_0_51"/>
            <p:cNvSpPr/>
            <p:nvPr/>
          </p:nvSpPr>
          <p:spPr>
            <a:xfrm>
              <a:off x="8570168" y="3693011"/>
              <a:ext cx="278916" cy="222487"/>
            </a:xfrm>
            <a:custGeom>
              <a:avLst/>
              <a:gdLst/>
              <a:ahLst/>
              <a:cxnLst/>
              <a:rect l="l" t="t" r="r" b="b"/>
              <a:pathLst>
                <a:path w="219" h="172" extrusionOk="0">
                  <a:moveTo>
                    <a:pt x="111" y="0"/>
                  </a:moveTo>
                  <a:lnTo>
                    <a:pt x="101" y="8"/>
                  </a:lnTo>
                  <a:lnTo>
                    <a:pt x="76" y="9"/>
                  </a:lnTo>
                  <a:lnTo>
                    <a:pt x="51" y="22"/>
                  </a:lnTo>
                  <a:lnTo>
                    <a:pt x="46" y="39"/>
                  </a:lnTo>
                  <a:lnTo>
                    <a:pt x="39" y="52"/>
                  </a:lnTo>
                  <a:lnTo>
                    <a:pt x="26" y="56"/>
                  </a:lnTo>
                  <a:lnTo>
                    <a:pt x="2" y="54"/>
                  </a:lnTo>
                  <a:lnTo>
                    <a:pt x="0" y="66"/>
                  </a:lnTo>
                  <a:lnTo>
                    <a:pt x="9" y="83"/>
                  </a:lnTo>
                  <a:lnTo>
                    <a:pt x="23" y="104"/>
                  </a:lnTo>
                  <a:lnTo>
                    <a:pt x="39" y="112"/>
                  </a:lnTo>
                  <a:lnTo>
                    <a:pt x="48" y="95"/>
                  </a:lnTo>
                  <a:lnTo>
                    <a:pt x="60" y="100"/>
                  </a:lnTo>
                  <a:lnTo>
                    <a:pt x="72" y="100"/>
                  </a:lnTo>
                  <a:lnTo>
                    <a:pt x="88" y="109"/>
                  </a:lnTo>
                  <a:lnTo>
                    <a:pt x="102" y="117"/>
                  </a:lnTo>
                  <a:lnTo>
                    <a:pt x="96" y="145"/>
                  </a:lnTo>
                  <a:lnTo>
                    <a:pt x="81" y="148"/>
                  </a:lnTo>
                  <a:lnTo>
                    <a:pt x="88" y="158"/>
                  </a:lnTo>
                  <a:lnTo>
                    <a:pt x="106" y="170"/>
                  </a:lnTo>
                  <a:lnTo>
                    <a:pt x="126" y="172"/>
                  </a:lnTo>
                  <a:lnTo>
                    <a:pt x="125" y="151"/>
                  </a:lnTo>
                  <a:lnTo>
                    <a:pt x="134" y="163"/>
                  </a:lnTo>
                  <a:lnTo>
                    <a:pt x="171" y="172"/>
                  </a:lnTo>
                  <a:lnTo>
                    <a:pt x="182" y="171"/>
                  </a:lnTo>
                  <a:lnTo>
                    <a:pt x="185" y="160"/>
                  </a:lnTo>
                  <a:lnTo>
                    <a:pt x="186" y="138"/>
                  </a:lnTo>
                  <a:lnTo>
                    <a:pt x="209" y="97"/>
                  </a:lnTo>
                  <a:lnTo>
                    <a:pt x="219" y="95"/>
                  </a:lnTo>
                  <a:lnTo>
                    <a:pt x="214" y="66"/>
                  </a:lnTo>
                  <a:lnTo>
                    <a:pt x="207" y="51"/>
                  </a:lnTo>
                  <a:lnTo>
                    <a:pt x="197" y="47"/>
                  </a:lnTo>
                  <a:lnTo>
                    <a:pt x="190" y="30"/>
                  </a:lnTo>
                  <a:lnTo>
                    <a:pt x="140" y="16"/>
                  </a:lnTo>
                  <a:lnTo>
                    <a:pt x="111" y="0"/>
                  </a:lnTo>
                  <a:close/>
                </a:path>
              </a:pathLst>
            </a:custGeom>
            <a:solidFill>
              <a:srgbClr val="145ABE"/>
            </a:solidFill>
            <a:ln w="9525" cap="flat" cmpd="sng">
              <a:solidFill>
                <a:srgbClr val="FFFFFF"/>
              </a:solidFill>
              <a:prstDash val="solid"/>
              <a:round/>
              <a:headEnd type="none" w="sm" len="sm"/>
              <a:tailEnd type="none" w="sm" len="sm"/>
            </a:ln>
          </p:spPr>
          <p:txBody>
            <a:bodyPr spcFirstLastPara="1" wrap="square" lIns="91850" tIns="45925" rIns="91850" bIns="45925" anchor="ctr"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367" name="Google Shape;367;g2f75455da22_0_51"/>
            <p:cNvSpPr/>
            <p:nvPr/>
          </p:nvSpPr>
          <p:spPr>
            <a:xfrm>
              <a:off x="7966487" y="3758982"/>
              <a:ext cx="835473" cy="362189"/>
            </a:xfrm>
            <a:custGeom>
              <a:avLst/>
              <a:gdLst/>
              <a:ahLst/>
              <a:cxnLst/>
              <a:rect l="l" t="t" r="r" b="b"/>
              <a:pathLst>
                <a:path w="656" h="280" extrusionOk="0">
                  <a:moveTo>
                    <a:pt x="351" y="0"/>
                  </a:moveTo>
                  <a:lnTo>
                    <a:pt x="325" y="15"/>
                  </a:lnTo>
                  <a:lnTo>
                    <a:pt x="291" y="24"/>
                  </a:lnTo>
                  <a:lnTo>
                    <a:pt x="278" y="40"/>
                  </a:lnTo>
                  <a:lnTo>
                    <a:pt x="263" y="32"/>
                  </a:lnTo>
                  <a:lnTo>
                    <a:pt x="255" y="22"/>
                  </a:lnTo>
                  <a:lnTo>
                    <a:pt x="241" y="29"/>
                  </a:lnTo>
                  <a:lnTo>
                    <a:pt x="243" y="49"/>
                  </a:lnTo>
                  <a:lnTo>
                    <a:pt x="238" y="66"/>
                  </a:lnTo>
                  <a:lnTo>
                    <a:pt x="222" y="80"/>
                  </a:lnTo>
                  <a:lnTo>
                    <a:pt x="192" y="101"/>
                  </a:lnTo>
                  <a:lnTo>
                    <a:pt x="185" y="86"/>
                  </a:lnTo>
                  <a:lnTo>
                    <a:pt x="168" y="78"/>
                  </a:lnTo>
                  <a:lnTo>
                    <a:pt x="167" y="66"/>
                  </a:lnTo>
                  <a:lnTo>
                    <a:pt x="145" y="50"/>
                  </a:lnTo>
                  <a:lnTo>
                    <a:pt x="142" y="66"/>
                  </a:lnTo>
                  <a:lnTo>
                    <a:pt x="106" y="78"/>
                  </a:lnTo>
                  <a:lnTo>
                    <a:pt x="84" y="100"/>
                  </a:lnTo>
                  <a:lnTo>
                    <a:pt x="46" y="132"/>
                  </a:lnTo>
                  <a:lnTo>
                    <a:pt x="54" y="140"/>
                  </a:lnTo>
                  <a:lnTo>
                    <a:pt x="51" y="233"/>
                  </a:lnTo>
                  <a:lnTo>
                    <a:pt x="0" y="238"/>
                  </a:lnTo>
                  <a:lnTo>
                    <a:pt x="25" y="278"/>
                  </a:lnTo>
                  <a:lnTo>
                    <a:pt x="31" y="280"/>
                  </a:lnTo>
                  <a:lnTo>
                    <a:pt x="47" y="279"/>
                  </a:lnTo>
                  <a:lnTo>
                    <a:pt x="87" y="272"/>
                  </a:lnTo>
                  <a:lnTo>
                    <a:pt x="116" y="258"/>
                  </a:lnTo>
                  <a:lnTo>
                    <a:pt x="141" y="255"/>
                  </a:lnTo>
                  <a:lnTo>
                    <a:pt x="154" y="258"/>
                  </a:lnTo>
                  <a:lnTo>
                    <a:pt x="170" y="254"/>
                  </a:lnTo>
                  <a:lnTo>
                    <a:pt x="184" y="258"/>
                  </a:lnTo>
                  <a:lnTo>
                    <a:pt x="192" y="253"/>
                  </a:lnTo>
                  <a:lnTo>
                    <a:pt x="263" y="255"/>
                  </a:lnTo>
                  <a:lnTo>
                    <a:pt x="279" y="250"/>
                  </a:lnTo>
                  <a:lnTo>
                    <a:pt x="291" y="255"/>
                  </a:lnTo>
                  <a:lnTo>
                    <a:pt x="300" y="250"/>
                  </a:lnTo>
                  <a:lnTo>
                    <a:pt x="376" y="262"/>
                  </a:lnTo>
                  <a:lnTo>
                    <a:pt x="391" y="254"/>
                  </a:lnTo>
                  <a:lnTo>
                    <a:pt x="612" y="253"/>
                  </a:lnTo>
                  <a:lnTo>
                    <a:pt x="612" y="241"/>
                  </a:lnTo>
                  <a:lnTo>
                    <a:pt x="620" y="228"/>
                  </a:lnTo>
                  <a:lnTo>
                    <a:pt x="621" y="204"/>
                  </a:lnTo>
                  <a:lnTo>
                    <a:pt x="630" y="167"/>
                  </a:lnTo>
                  <a:lnTo>
                    <a:pt x="642" y="163"/>
                  </a:lnTo>
                  <a:lnTo>
                    <a:pt x="656" y="120"/>
                  </a:lnTo>
                  <a:lnTo>
                    <a:pt x="645" y="121"/>
                  </a:lnTo>
                  <a:lnTo>
                    <a:pt x="608" y="112"/>
                  </a:lnTo>
                  <a:lnTo>
                    <a:pt x="599" y="100"/>
                  </a:lnTo>
                  <a:lnTo>
                    <a:pt x="600" y="121"/>
                  </a:lnTo>
                  <a:lnTo>
                    <a:pt x="580" y="119"/>
                  </a:lnTo>
                  <a:lnTo>
                    <a:pt x="562" y="107"/>
                  </a:lnTo>
                  <a:lnTo>
                    <a:pt x="555" y="97"/>
                  </a:lnTo>
                  <a:lnTo>
                    <a:pt x="570" y="94"/>
                  </a:lnTo>
                  <a:lnTo>
                    <a:pt x="576" y="66"/>
                  </a:lnTo>
                  <a:lnTo>
                    <a:pt x="562" y="58"/>
                  </a:lnTo>
                  <a:lnTo>
                    <a:pt x="546" y="49"/>
                  </a:lnTo>
                  <a:lnTo>
                    <a:pt x="534" y="49"/>
                  </a:lnTo>
                  <a:lnTo>
                    <a:pt x="522" y="44"/>
                  </a:lnTo>
                  <a:lnTo>
                    <a:pt x="513" y="61"/>
                  </a:lnTo>
                  <a:lnTo>
                    <a:pt x="497" y="53"/>
                  </a:lnTo>
                  <a:lnTo>
                    <a:pt x="483" y="32"/>
                  </a:lnTo>
                  <a:lnTo>
                    <a:pt x="474" y="15"/>
                  </a:lnTo>
                  <a:lnTo>
                    <a:pt x="475" y="9"/>
                  </a:lnTo>
                  <a:lnTo>
                    <a:pt x="474" y="8"/>
                  </a:lnTo>
                  <a:lnTo>
                    <a:pt x="449" y="44"/>
                  </a:lnTo>
                  <a:lnTo>
                    <a:pt x="424" y="72"/>
                  </a:lnTo>
                  <a:lnTo>
                    <a:pt x="416" y="88"/>
                  </a:lnTo>
                  <a:lnTo>
                    <a:pt x="391" y="103"/>
                  </a:lnTo>
                  <a:lnTo>
                    <a:pt x="362" y="94"/>
                  </a:lnTo>
                  <a:lnTo>
                    <a:pt x="346" y="97"/>
                  </a:lnTo>
                  <a:lnTo>
                    <a:pt x="346" y="61"/>
                  </a:lnTo>
                  <a:lnTo>
                    <a:pt x="338" y="44"/>
                  </a:lnTo>
                  <a:lnTo>
                    <a:pt x="356" y="28"/>
                  </a:lnTo>
                  <a:lnTo>
                    <a:pt x="346" y="16"/>
                  </a:lnTo>
                  <a:lnTo>
                    <a:pt x="351" y="0"/>
                  </a:lnTo>
                  <a:close/>
                </a:path>
              </a:pathLst>
            </a:custGeom>
            <a:solidFill>
              <a:srgbClr val="D8D8D8"/>
            </a:solidFill>
            <a:ln w="9525"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368" name="Google Shape;368;g2f75455da22_0_51"/>
            <p:cNvSpPr/>
            <p:nvPr/>
          </p:nvSpPr>
          <p:spPr>
            <a:xfrm>
              <a:off x="8833801" y="3554603"/>
              <a:ext cx="729766" cy="650646"/>
            </a:xfrm>
            <a:custGeom>
              <a:avLst/>
              <a:gdLst/>
              <a:ahLst/>
              <a:cxnLst/>
              <a:rect l="l" t="t" r="r" b="b"/>
              <a:pathLst>
                <a:path w="435" h="382" extrusionOk="0">
                  <a:moveTo>
                    <a:pt x="102" y="0"/>
                  </a:moveTo>
                  <a:cubicBezTo>
                    <a:pt x="92" y="11"/>
                    <a:pt x="92" y="11"/>
                    <a:pt x="92" y="11"/>
                  </a:cubicBezTo>
                  <a:cubicBezTo>
                    <a:pt x="97" y="46"/>
                    <a:pt x="97" y="46"/>
                    <a:pt x="97" y="46"/>
                  </a:cubicBezTo>
                  <a:cubicBezTo>
                    <a:pt x="91" y="63"/>
                    <a:pt x="91" y="63"/>
                    <a:pt x="91" y="63"/>
                  </a:cubicBezTo>
                  <a:cubicBezTo>
                    <a:pt x="73" y="88"/>
                    <a:pt x="73" y="88"/>
                    <a:pt x="73" y="88"/>
                  </a:cubicBezTo>
                  <a:cubicBezTo>
                    <a:pt x="48" y="96"/>
                    <a:pt x="48" y="96"/>
                    <a:pt x="48" y="96"/>
                  </a:cubicBezTo>
                  <a:cubicBezTo>
                    <a:pt x="14" y="115"/>
                    <a:pt x="14" y="115"/>
                    <a:pt x="14" y="115"/>
                  </a:cubicBezTo>
                  <a:cubicBezTo>
                    <a:pt x="14" y="115"/>
                    <a:pt x="7" y="118"/>
                    <a:pt x="0" y="120"/>
                  </a:cubicBezTo>
                  <a:cubicBezTo>
                    <a:pt x="5" y="131"/>
                    <a:pt x="5" y="131"/>
                    <a:pt x="5" y="131"/>
                  </a:cubicBezTo>
                  <a:cubicBezTo>
                    <a:pt x="7" y="139"/>
                    <a:pt x="7" y="139"/>
                    <a:pt x="7" y="139"/>
                  </a:cubicBezTo>
                  <a:cubicBezTo>
                    <a:pt x="21" y="135"/>
                    <a:pt x="21" y="135"/>
                    <a:pt x="21" y="135"/>
                  </a:cubicBezTo>
                  <a:cubicBezTo>
                    <a:pt x="38" y="128"/>
                    <a:pt x="38" y="128"/>
                    <a:pt x="38" y="128"/>
                  </a:cubicBezTo>
                  <a:cubicBezTo>
                    <a:pt x="62" y="141"/>
                    <a:pt x="62" y="141"/>
                    <a:pt x="62" y="141"/>
                  </a:cubicBezTo>
                  <a:cubicBezTo>
                    <a:pt x="62" y="150"/>
                    <a:pt x="62" y="150"/>
                    <a:pt x="62" y="150"/>
                  </a:cubicBezTo>
                  <a:cubicBezTo>
                    <a:pt x="72" y="165"/>
                    <a:pt x="72" y="165"/>
                    <a:pt x="72" y="165"/>
                  </a:cubicBezTo>
                  <a:cubicBezTo>
                    <a:pt x="83" y="164"/>
                    <a:pt x="83" y="164"/>
                    <a:pt x="83" y="164"/>
                  </a:cubicBezTo>
                  <a:cubicBezTo>
                    <a:pt x="88" y="158"/>
                    <a:pt x="88" y="158"/>
                    <a:pt x="88" y="158"/>
                  </a:cubicBezTo>
                  <a:cubicBezTo>
                    <a:pt x="111" y="147"/>
                    <a:pt x="111" y="147"/>
                    <a:pt x="111" y="147"/>
                  </a:cubicBezTo>
                  <a:cubicBezTo>
                    <a:pt x="127" y="131"/>
                    <a:pt x="127" y="131"/>
                    <a:pt x="127" y="131"/>
                  </a:cubicBezTo>
                  <a:cubicBezTo>
                    <a:pt x="131" y="152"/>
                    <a:pt x="131" y="152"/>
                    <a:pt x="131" y="152"/>
                  </a:cubicBezTo>
                  <a:cubicBezTo>
                    <a:pt x="131" y="175"/>
                    <a:pt x="131" y="175"/>
                    <a:pt x="131" y="175"/>
                  </a:cubicBezTo>
                  <a:cubicBezTo>
                    <a:pt x="117" y="179"/>
                    <a:pt x="117" y="179"/>
                    <a:pt x="117" y="179"/>
                  </a:cubicBezTo>
                  <a:cubicBezTo>
                    <a:pt x="120" y="194"/>
                    <a:pt x="120" y="194"/>
                    <a:pt x="120" y="194"/>
                  </a:cubicBezTo>
                  <a:cubicBezTo>
                    <a:pt x="120" y="221"/>
                    <a:pt x="120" y="221"/>
                    <a:pt x="120" y="221"/>
                  </a:cubicBezTo>
                  <a:cubicBezTo>
                    <a:pt x="110" y="241"/>
                    <a:pt x="110" y="241"/>
                    <a:pt x="110" y="241"/>
                  </a:cubicBezTo>
                  <a:cubicBezTo>
                    <a:pt x="117" y="257"/>
                    <a:pt x="117" y="257"/>
                    <a:pt x="117" y="257"/>
                  </a:cubicBezTo>
                  <a:cubicBezTo>
                    <a:pt x="110" y="274"/>
                    <a:pt x="110" y="274"/>
                    <a:pt x="110" y="274"/>
                  </a:cubicBezTo>
                  <a:cubicBezTo>
                    <a:pt x="114" y="296"/>
                    <a:pt x="114" y="296"/>
                    <a:pt x="114" y="296"/>
                  </a:cubicBezTo>
                  <a:cubicBezTo>
                    <a:pt x="139" y="307"/>
                    <a:pt x="139" y="307"/>
                    <a:pt x="139" y="307"/>
                  </a:cubicBezTo>
                  <a:cubicBezTo>
                    <a:pt x="155" y="301"/>
                    <a:pt x="155" y="301"/>
                    <a:pt x="155" y="301"/>
                  </a:cubicBezTo>
                  <a:cubicBezTo>
                    <a:pt x="180" y="305"/>
                    <a:pt x="180" y="305"/>
                    <a:pt x="180" y="305"/>
                  </a:cubicBezTo>
                  <a:cubicBezTo>
                    <a:pt x="182" y="323"/>
                    <a:pt x="182" y="323"/>
                    <a:pt x="182" y="323"/>
                  </a:cubicBezTo>
                  <a:cubicBezTo>
                    <a:pt x="189" y="321"/>
                    <a:pt x="189" y="321"/>
                    <a:pt x="189" y="321"/>
                  </a:cubicBezTo>
                  <a:cubicBezTo>
                    <a:pt x="208" y="315"/>
                    <a:pt x="208" y="315"/>
                    <a:pt x="208" y="315"/>
                  </a:cubicBezTo>
                  <a:cubicBezTo>
                    <a:pt x="237" y="323"/>
                    <a:pt x="237" y="323"/>
                    <a:pt x="237" y="323"/>
                  </a:cubicBezTo>
                  <a:cubicBezTo>
                    <a:pt x="243" y="343"/>
                    <a:pt x="243" y="343"/>
                    <a:pt x="243" y="343"/>
                  </a:cubicBezTo>
                  <a:cubicBezTo>
                    <a:pt x="258" y="347"/>
                    <a:pt x="258" y="347"/>
                    <a:pt x="258" y="347"/>
                  </a:cubicBezTo>
                  <a:cubicBezTo>
                    <a:pt x="267" y="364"/>
                    <a:pt x="267" y="364"/>
                    <a:pt x="267" y="364"/>
                  </a:cubicBezTo>
                  <a:cubicBezTo>
                    <a:pt x="285" y="375"/>
                    <a:pt x="285" y="375"/>
                    <a:pt x="285" y="375"/>
                  </a:cubicBezTo>
                  <a:cubicBezTo>
                    <a:pt x="304" y="360"/>
                    <a:pt x="304" y="360"/>
                    <a:pt x="304" y="360"/>
                  </a:cubicBezTo>
                  <a:cubicBezTo>
                    <a:pt x="326" y="357"/>
                    <a:pt x="326" y="357"/>
                    <a:pt x="326" y="357"/>
                  </a:cubicBezTo>
                  <a:cubicBezTo>
                    <a:pt x="324" y="365"/>
                    <a:pt x="324" y="365"/>
                    <a:pt x="324" y="365"/>
                  </a:cubicBezTo>
                  <a:cubicBezTo>
                    <a:pt x="337" y="371"/>
                    <a:pt x="337" y="371"/>
                    <a:pt x="337" y="371"/>
                  </a:cubicBezTo>
                  <a:cubicBezTo>
                    <a:pt x="350" y="366"/>
                    <a:pt x="350" y="366"/>
                    <a:pt x="350" y="366"/>
                  </a:cubicBezTo>
                  <a:cubicBezTo>
                    <a:pt x="352" y="382"/>
                    <a:pt x="352" y="382"/>
                    <a:pt x="352" y="382"/>
                  </a:cubicBezTo>
                  <a:cubicBezTo>
                    <a:pt x="367" y="381"/>
                    <a:pt x="367" y="381"/>
                    <a:pt x="367" y="381"/>
                  </a:cubicBezTo>
                  <a:cubicBezTo>
                    <a:pt x="378" y="377"/>
                    <a:pt x="378" y="377"/>
                    <a:pt x="378" y="377"/>
                  </a:cubicBezTo>
                  <a:cubicBezTo>
                    <a:pt x="377" y="355"/>
                    <a:pt x="377" y="355"/>
                    <a:pt x="377" y="355"/>
                  </a:cubicBezTo>
                  <a:cubicBezTo>
                    <a:pt x="415" y="320"/>
                    <a:pt x="415" y="320"/>
                    <a:pt x="415" y="320"/>
                  </a:cubicBezTo>
                  <a:cubicBezTo>
                    <a:pt x="435" y="297"/>
                    <a:pt x="435" y="297"/>
                    <a:pt x="435" y="297"/>
                  </a:cubicBezTo>
                  <a:cubicBezTo>
                    <a:pt x="427" y="269"/>
                    <a:pt x="427" y="269"/>
                    <a:pt x="427" y="269"/>
                  </a:cubicBezTo>
                  <a:cubicBezTo>
                    <a:pt x="435" y="240"/>
                    <a:pt x="435" y="240"/>
                    <a:pt x="435" y="240"/>
                  </a:cubicBezTo>
                  <a:cubicBezTo>
                    <a:pt x="427" y="209"/>
                    <a:pt x="427" y="209"/>
                    <a:pt x="427" y="209"/>
                  </a:cubicBezTo>
                  <a:cubicBezTo>
                    <a:pt x="420" y="187"/>
                    <a:pt x="420" y="187"/>
                    <a:pt x="420" y="187"/>
                  </a:cubicBezTo>
                  <a:cubicBezTo>
                    <a:pt x="425" y="174"/>
                    <a:pt x="425" y="174"/>
                    <a:pt x="425" y="174"/>
                  </a:cubicBezTo>
                  <a:cubicBezTo>
                    <a:pt x="422" y="165"/>
                    <a:pt x="422" y="165"/>
                    <a:pt x="422" y="165"/>
                  </a:cubicBezTo>
                  <a:cubicBezTo>
                    <a:pt x="432" y="155"/>
                    <a:pt x="432" y="155"/>
                    <a:pt x="432" y="155"/>
                  </a:cubicBezTo>
                  <a:cubicBezTo>
                    <a:pt x="421" y="125"/>
                    <a:pt x="421" y="125"/>
                    <a:pt x="421" y="125"/>
                  </a:cubicBezTo>
                  <a:cubicBezTo>
                    <a:pt x="423" y="125"/>
                    <a:pt x="423" y="125"/>
                    <a:pt x="423" y="125"/>
                  </a:cubicBezTo>
                  <a:cubicBezTo>
                    <a:pt x="405" y="111"/>
                    <a:pt x="405" y="111"/>
                    <a:pt x="405" y="111"/>
                  </a:cubicBezTo>
                  <a:cubicBezTo>
                    <a:pt x="353" y="87"/>
                    <a:pt x="353" y="87"/>
                    <a:pt x="353" y="87"/>
                  </a:cubicBezTo>
                  <a:cubicBezTo>
                    <a:pt x="280" y="50"/>
                    <a:pt x="280" y="50"/>
                    <a:pt x="280" y="50"/>
                  </a:cubicBezTo>
                  <a:cubicBezTo>
                    <a:pt x="224" y="36"/>
                    <a:pt x="224" y="36"/>
                    <a:pt x="224" y="36"/>
                  </a:cubicBezTo>
                  <a:cubicBezTo>
                    <a:pt x="189" y="21"/>
                    <a:pt x="189" y="21"/>
                    <a:pt x="189" y="21"/>
                  </a:cubicBezTo>
                  <a:cubicBezTo>
                    <a:pt x="156" y="20"/>
                    <a:pt x="156" y="20"/>
                    <a:pt x="156" y="20"/>
                  </a:cubicBezTo>
                  <a:lnTo>
                    <a:pt x="102" y="0"/>
                  </a:lnTo>
                  <a:close/>
                </a:path>
              </a:pathLst>
            </a:custGeom>
            <a:solidFill>
              <a:srgbClr val="145ABE"/>
            </a:solidFill>
            <a:ln w="9525" cap="flat" cmpd="sng">
              <a:solidFill>
                <a:srgbClr val="FFFFFF"/>
              </a:solidFill>
              <a:prstDash val="solid"/>
              <a:round/>
              <a:headEnd type="none" w="sm" len="sm"/>
              <a:tailEnd type="none" w="sm" len="sm"/>
            </a:ln>
          </p:spPr>
          <p:txBody>
            <a:bodyPr spcFirstLastPara="1" wrap="square" lIns="89250" tIns="44625" rIns="89250" bIns="44625" anchor="ctr"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369" name="Google Shape;369;g2f75455da22_0_51"/>
            <p:cNvSpPr/>
            <p:nvPr/>
          </p:nvSpPr>
          <p:spPr>
            <a:xfrm>
              <a:off x="10250031" y="4136693"/>
              <a:ext cx="873681" cy="821392"/>
            </a:xfrm>
            <a:custGeom>
              <a:avLst/>
              <a:gdLst/>
              <a:ahLst/>
              <a:cxnLst/>
              <a:rect l="l" t="t" r="r" b="b"/>
              <a:pathLst>
                <a:path w="686" h="635" extrusionOk="0">
                  <a:moveTo>
                    <a:pt x="357" y="0"/>
                  </a:moveTo>
                  <a:lnTo>
                    <a:pt x="349" y="9"/>
                  </a:lnTo>
                  <a:lnTo>
                    <a:pt x="315" y="21"/>
                  </a:lnTo>
                  <a:lnTo>
                    <a:pt x="310" y="28"/>
                  </a:lnTo>
                  <a:lnTo>
                    <a:pt x="302" y="29"/>
                  </a:lnTo>
                  <a:lnTo>
                    <a:pt x="294" y="23"/>
                  </a:lnTo>
                  <a:lnTo>
                    <a:pt x="268" y="29"/>
                  </a:lnTo>
                  <a:lnTo>
                    <a:pt x="277" y="46"/>
                  </a:lnTo>
                  <a:lnTo>
                    <a:pt x="274" y="50"/>
                  </a:lnTo>
                  <a:lnTo>
                    <a:pt x="293" y="61"/>
                  </a:lnTo>
                  <a:lnTo>
                    <a:pt x="299" y="77"/>
                  </a:lnTo>
                  <a:lnTo>
                    <a:pt x="296" y="98"/>
                  </a:lnTo>
                  <a:lnTo>
                    <a:pt x="260" y="107"/>
                  </a:lnTo>
                  <a:lnTo>
                    <a:pt x="245" y="87"/>
                  </a:lnTo>
                  <a:lnTo>
                    <a:pt x="211" y="83"/>
                  </a:lnTo>
                  <a:lnTo>
                    <a:pt x="214" y="94"/>
                  </a:lnTo>
                  <a:lnTo>
                    <a:pt x="200" y="99"/>
                  </a:lnTo>
                  <a:lnTo>
                    <a:pt x="204" y="113"/>
                  </a:lnTo>
                  <a:lnTo>
                    <a:pt x="193" y="127"/>
                  </a:lnTo>
                  <a:lnTo>
                    <a:pt x="164" y="129"/>
                  </a:lnTo>
                  <a:lnTo>
                    <a:pt x="148" y="146"/>
                  </a:lnTo>
                  <a:lnTo>
                    <a:pt x="144" y="154"/>
                  </a:lnTo>
                  <a:lnTo>
                    <a:pt x="132" y="157"/>
                  </a:lnTo>
                  <a:lnTo>
                    <a:pt x="116" y="150"/>
                  </a:lnTo>
                  <a:lnTo>
                    <a:pt x="114" y="142"/>
                  </a:lnTo>
                  <a:lnTo>
                    <a:pt x="98" y="142"/>
                  </a:lnTo>
                  <a:lnTo>
                    <a:pt x="95" y="127"/>
                  </a:lnTo>
                  <a:lnTo>
                    <a:pt x="87" y="123"/>
                  </a:lnTo>
                  <a:lnTo>
                    <a:pt x="67" y="157"/>
                  </a:lnTo>
                  <a:lnTo>
                    <a:pt x="58" y="199"/>
                  </a:lnTo>
                  <a:lnTo>
                    <a:pt x="48" y="232"/>
                  </a:lnTo>
                  <a:lnTo>
                    <a:pt x="52" y="271"/>
                  </a:lnTo>
                  <a:lnTo>
                    <a:pt x="53" y="283"/>
                  </a:lnTo>
                  <a:lnTo>
                    <a:pt x="2" y="292"/>
                  </a:lnTo>
                  <a:lnTo>
                    <a:pt x="0" y="292"/>
                  </a:lnTo>
                  <a:lnTo>
                    <a:pt x="15" y="327"/>
                  </a:lnTo>
                  <a:lnTo>
                    <a:pt x="6" y="362"/>
                  </a:lnTo>
                  <a:lnTo>
                    <a:pt x="10" y="417"/>
                  </a:lnTo>
                  <a:lnTo>
                    <a:pt x="53" y="431"/>
                  </a:lnTo>
                  <a:lnTo>
                    <a:pt x="107" y="454"/>
                  </a:lnTo>
                  <a:lnTo>
                    <a:pt x="117" y="496"/>
                  </a:lnTo>
                  <a:lnTo>
                    <a:pt x="106" y="503"/>
                  </a:lnTo>
                  <a:lnTo>
                    <a:pt x="95" y="520"/>
                  </a:lnTo>
                  <a:lnTo>
                    <a:pt x="90" y="561"/>
                  </a:lnTo>
                  <a:lnTo>
                    <a:pt x="83" y="582"/>
                  </a:lnTo>
                  <a:lnTo>
                    <a:pt x="86" y="620"/>
                  </a:lnTo>
                  <a:lnTo>
                    <a:pt x="90" y="621"/>
                  </a:lnTo>
                  <a:lnTo>
                    <a:pt x="108" y="612"/>
                  </a:lnTo>
                  <a:lnTo>
                    <a:pt x="141" y="621"/>
                  </a:lnTo>
                  <a:lnTo>
                    <a:pt x="162" y="617"/>
                  </a:lnTo>
                  <a:lnTo>
                    <a:pt x="189" y="628"/>
                  </a:lnTo>
                  <a:lnTo>
                    <a:pt x="199" y="628"/>
                  </a:lnTo>
                  <a:lnTo>
                    <a:pt x="224" y="635"/>
                  </a:lnTo>
                  <a:lnTo>
                    <a:pt x="239" y="623"/>
                  </a:lnTo>
                  <a:lnTo>
                    <a:pt x="257" y="619"/>
                  </a:lnTo>
                  <a:lnTo>
                    <a:pt x="289" y="603"/>
                  </a:lnTo>
                  <a:lnTo>
                    <a:pt x="310" y="588"/>
                  </a:lnTo>
                  <a:lnTo>
                    <a:pt x="307" y="562"/>
                  </a:lnTo>
                  <a:lnTo>
                    <a:pt x="303" y="535"/>
                  </a:lnTo>
                  <a:lnTo>
                    <a:pt x="314" y="528"/>
                  </a:lnTo>
                  <a:lnTo>
                    <a:pt x="341" y="545"/>
                  </a:lnTo>
                  <a:lnTo>
                    <a:pt x="395" y="567"/>
                  </a:lnTo>
                  <a:lnTo>
                    <a:pt x="421" y="574"/>
                  </a:lnTo>
                  <a:lnTo>
                    <a:pt x="440" y="565"/>
                  </a:lnTo>
                  <a:lnTo>
                    <a:pt x="470" y="511"/>
                  </a:lnTo>
                  <a:lnTo>
                    <a:pt x="478" y="477"/>
                  </a:lnTo>
                  <a:lnTo>
                    <a:pt x="493" y="465"/>
                  </a:lnTo>
                  <a:lnTo>
                    <a:pt x="498" y="423"/>
                  </a:lnTo>
                  <a:lnTo>
                    <a:pt x="506" y="415"/>
                  </a:lnTo>
                  <a:lnTo>
                    <a:pt x="521" y="417"/>
                  </a:lnTo>
                  <a:lnTo>
                    <a:pt x="539" y="408"/>
                  </a:lnTo>
                  <a:lnTo>
                    <a:pt x="566" y="353"/>
                  </a:lnTo>
                  <a:lnTo>
                    <a:pt x="629" y="321"/>
                  </a:lnTo>
                  <a:lnTo>
                    <a:pt x="658" y="328"/>
                  </a:lnTo>
                  <a:lnTo>
                    <a:pt x="671" y="332"/>
                  </a:lnTo>
                  <a:lnTo>
                    <a:pt x="686" y="304"/>
                  </a:lnTo>
                  <a:lnTo>
                    <a:pt x="673" y="287"/>
                  </a:lnTo>
                  <a:lnTo>
                    <a:pt x="639" y="275"/>
                  </a:lnTo>
                  <a:lnTo>
                    <a:pt x="637" y="231"/>
                  </a:lnTo>
                  <a:lnTo>
                    <a:pt x="628" y="220"/>
                  </a:lnTo>
                  <a:lnTo>
                    <a:pt x="574" y="224"/>
                  </a:lnTo>
                  <a:lnTo>
                    <a:pt x="544" y="240"/>
                  </a:lnTo>
                  <a:lnTo>
                    <a:pt x="477" y="225"/>
                  </a:lnTo>
                  <a:lnTo>
                    <a:pt x="453" y="219"/>
                  </a:lnTo>
                  <a:lnTo>
                    <a:pt x="433" y="198"/>
                  </a:lnTo>
                  <a:lnTo>
                    <a:pt x="448" y="175"/>
                  </a:lnTo>
                  <a:lnTo>
                    <a:pt x="439" y="159"/>
                  </a:lnTo>
                  <a:lnTo>
                    <a:pt x="387" y="137"/>
                  </a:lnTo>
                  <a:lnTo>
                    <a:pt x="382" y="108"/>
                  </a:lnTo>
                  <a:lnTo>
                    <a:pt x="374" y="92"/>
                  </a:lnTo>
                  <a:lnTo>
                    <a:pt x="365" y="71"/>
                  </a:lnTo>
                  <a:lnTo>
                    <a:pt x="389" y="32"/>
                  </a:lnTo>
                  <a:lnTo>
                    <a:pt x="386" y="24"/>
                  </a:lnTo>
                  <a:lnTo>
                    <a:pt x="382" y="24"/>
                  </a:lnTo>
                  <a:lnTo>
                    <a:pt x="371" y="9"/>
                  </a:lnTo>
                  <a:lnTo>
                    <a:pt x="357" y="0"/>
                  </a:lnTo>
                  <a:close/>
                </a:path>
              </a:pathLst>
            </a:custGeom>
            <a:solidFill>
              <a:srgbClr val="145ABE"/>
            </a:solidFill>
            <a:ln w="9525" cap="flat" cmpd="sng">
              <a:solidFill>
                <a:srgbClr val="FFFFFF"/>
              </a:solidFill>
              <a:prstDash val="solid"/>
              <a:round/>
              <a:headEnd type="none" w="sm" len="sm"/>
              <a:tailEnd type="none" w="sm" len="sm"/>
            </a:ln>
          </p:spPr>
          <p:txBody>
            <a:bodyPr spcFirstLastPara="1" wrap="square" lIns="89250" tIns="44625" rIns="89250" bIns="44625" anchor="ctr"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370" name="Google Shape;370;g2f75455da22_0_51"/>
            <p:cNvSpPr/>
            <p:nvPr/>
          </p:nvSpPr>
          <p:spPr>
            <a:xfrm>
              <a:off x="10702903" y="3897389"/>
              <a:ext cx="938636" cy="741193"/>
            </a:xfrm>
            <a:custGeom>
              <a:avLst/>
              <a:gdLst/>
              <a:ahLst/>
              <a:cxnLst/>
              <a:rect l="l" t="t" r="r" b="b"/>
              <a:pathLst>
                <a:path w="737" h="573" extrusionOk="0">
                  <a:moveTo>
                    <a:pt x="55" y="0"/>
                  </a:moveTo>
                  <a:lnTo>
                    <a:pt x="43" y="30"/>
                  </a:lnTo>
                  <a:lnTo>
                    <a:pt x="35" y="64"/>
                  </a:lnTo>
                  <a:lnTo>
                    <a:pt x="46" y="72"/>
                  </a:lnTo>
                  <a:lnTo>
                    <a:pt x="39" y="98"/>
                  </a:lnTo>
                  <a:lnTo>
                    <a:pt x="17" y="117"/>
                  </a:lnTo>
                  <a:lnTo>
                    <a:pt x="38" y="127"/>
                  </a:lnTo>
                  <a:lnTo>
                    <a:pt x="29" y="142"/>
                  </a:lnTo>
                  <a:lnTo>
                    <a:pt x="26" y="171"/>
                  </a:lnTo>
                  <a:lnTo>
                    <a:pt x="39" y="187"/>
                  </a:lnTo>
                  <a:lnTo>
                    <a:pt x="34" y="209"/>
                  </a:lnTo>
                  <a:lnTo>
                    <a:pt x="21" y="209"/>
                  </a:lnTo>
                  <a:lnTo>
                    <a:pt x="24" y="217"/>
                  </a:lnTo>
                  <a:lnTo>
                    <a:pt x="0" y="256"/>
                  </a:lnTo>
                  <a:lnTo>
                    <a:pt x="9" y="277"/>
                  </a:lnTo>
                  <a:lnTo>
                    <a:pt x="17" y="293"/>
                  </a:lnTo>
                  <a:lnTo>
                    <a:pt x="22" y="322"/>
                  </a:lnTo>
                  <a:lnTo>
                    <a:pt x="74" y="344"/>
                  </a:lnTo>
                  <a:lnTo>
                    <a:pt x="83" y="360"/>
                  </a:lnTo>
                  <a:lnTo>
                    <a:pt x="68" y="383"/>
                  </a:lnTo>
                  <a:lnTo>
                    <a:pt x="88" y="404"/>
                  </a:lnTo>
                  <a:lnTo>
                    <a:pt x="112" y="410"/>
                  </a:lnTo>
                  <a:lnTo>
                    <a:pt x="179" y="425"/>
                  </a:lnTo>
                  <a:lnTo>
                    <a:pt x="209" y="409"/>
                  </a:lnTo>
                  <a:lnTo>
                    <a:pt x="263" y="405"/>
                  </a:lnTo>
                  <a:lnTo>
                    <a:pt x="272" y="416"/>
                  </a:lnTo>
                  <a:lnTo>
                    <a:pt x="274" y="460"/>
                  </a:lnTo>
                  <a:lnTo>
                    <a:pt x="308" y="472"/>
                  </a:lnTo>
                  <a:lnTo>
                    <a:pt x="321" y="489"/>
                  </a:lnTo>
                  <a:lnTo>
                    <a:pt x="306" y="517"/>
                  </a:lnTo>
                  <a:lnTo>
                    <a:pt x="310" y="518"/>
                  </a:lnTo>
                  <a:lnTo>
                    <a:pt x="333" y="534"/>
                  </a:lnTo>
                  <a:lnTo>
                    <a:pt x="346" y="556"/>
                  </a:lnTo>
                  <a:lnTo>
                    <a:pt x="355" y="558"/>
                  </a:lnTo>
                  <a:lnTo>
                    <a:pt x="374" y="529"/>
                  </a:lnTo>
                  <a:lnTo>
                    <a:pt x="389" y="529"/>
                  </a:lnTo>
                  <a:lnTo>
                    <a:pt x="403" y="535"/>
                  </a:lnTo>
                  <a:lnTo>
                    <a:pt x="405" y="526"/>
                  </a:lnTo>
                  <a:lnTo>
                    <a:pt x="406" y="464"/>
                  </a:lnTo>
                  <a:lnTo>
                    <a:pt x="392" y="446"/>
                  </a:lnTo>
                  <a:lnTo>
                    <a:pt x="403" y="435"/>
                  </a:lnTo>
                  <a:lnTo>
                    <a:pt x="420" y="435"/>
                  </a:lnTo>
                  <a:lnTo>
                    <a:pt x="439" y="442"/>
                  </a:lnTo>
                  <a:lnTo>
                    <a:pt x="462" y="481"/>
                  </a:lnTo>
                  <a:lnTo>
                    <a:pt x="471" y="485"/>
                  </a:lnTo>
                  <a:lnTo>
                    <a:pt x="487" y="468"/>
                  </a:lnTo>
                  <a:lnTo>
                    <a:pt x="499" y="467"/>
                  </a:lnTo>
                  <a:lnTo>
                    <a:pt x="528" y="456"/>
                  </a:lnTo>
                  <a:lnTo>
                    <a:pt x="562" y="454"/>
                  </a:lnTo>
                  <a:lnTo>
                    <a:pt x="578" y="472"/>
                  </a:lnTo>
                  <a:lnTo>
                    <a:pt x="601" y="475"/>
                  </a:lnTo>
                  <a:lnTo>
                    <a:pt x="608" y="498"/>
                  </a:lnTo>
                  <a:lnTo>
                    <a:pt x="593" y="521"/>
                  </a:lnTo>
                  <a:lnTo>
                    <a:pt x="585" y="541"/>
                  </a:lnTo>
                  <a:lnTo>
                    <a:pt x="585" y="543"/>
                  </a:lnTo>
                  <a:lnTo>
                    <a:pt x="733" y="523"/>
                  </a:lnTo>
                  <a:lnTo>
                    <a:pt x="737" y="508"/>
                  </a:lnTo>
                  <a:lnTo>
                    <a:pt x="699" y="466"/>
                  </a:lnTo>
                  <a:lnTo>
                    <a:pt x="691" y="467"/>
                  </a:lnTo>
                  <a:lnTo>
                    <a:pt x="687" y="444"/>
                  </a:lnTo>
                  <a:lnTo>
                    <a:pt x="679" y="433"/>
                  </a:lnTo>
                  <a:lnTo>
                    <a:pt x="679" y="413"/>
                  </a:lnTo>
                  <a:lnTo>
                    <a:pt x="671" y="384"/>
                  </a:lnTo>
                  <a:lnTo>
                    <a:pt x="655" y="355"/>
                  </a:lnTo>
                  <a:lnTo>
                    <a:pt x="629" y="339"/>
                  </a:lnTo>
                  <a:lnTo>
                    <a:pt x="610" y="335"/>
                  </a:lnTo>
                  <a:lnTo>
                    <a:pt x="584" y="300"/>
                  </a:lnTo>
                  <a:lnTo>
                    <a:pt x="562" y="264"/>
                  </a:lnTo>
                  <a:lnTo>
                    <a:pt x="563" y="251"/>
                  </a:lnTo>
                  <a:lnTo>
                    <a:pt x="554" y="247"/>
                  </a:lnTo>
                  <a:lnTo>
                    <a:pt x="550" y="231"/>
                  </a:lnTo>
                  <a:lnTo>
                    <a:pt x="546" y="221"/>
                  </a:lnTo>
                  <a:lnTo>
                    <a:pt x="537" y="198"/>
                  </a:lnTo>
                  <a:lnTo>
                    <a:pt x="530" y="189"/>
                  </a:lnTo>
                  <a:lnTo>
                    <a:pt x="518" y="180"/>
                  </a:lnTo>
                  <a:lnTo>
                    <a:pt x="518" y="162"/>
                  </a:lnTo>
                  <a:lnTo>
                    <a:pt x="530" y="150"/>
                  </a:lnTo>
                  <a:lnTo>
                    <a:pt x="539" y="139"/>
                  </a:lnTo>
                  <a:lnTo>
                    <a:pt x="543" y="110"/>
                  </a:lnTo>
                  <a:lnTo>
                    <a:pt x="547" y="113"/>
                  </a:lnTo>
                  <a:lnTo>
                    <a:pt x="545" y="100"/>
                  </a:lnTo>
                  <a:lnTo>
                    <a:pt x="524" y="71"/>
                  </a:lnTo>
                  <a:lnTo>
                    <a:pt x="510" y="42"/>
                  </a:lnTo>
                  <a:lnTo>
                    <a:pt x="505" y="25"/>
                  </a:lnTo>
                  <a:lnTo>
                    <a:pt x="505" y="12"/>
                  </a:lnTo>
                  <a:lnTo>
                    <a:pt x="55" y="0"/>
                  </a:lnTo>
                  <a:close/>
                  <a:moveTo>
                    <a:pt x="201" y="538"/>
                  </a:moveTo>
                  <a:lnTo>
                    <a:pt x="184" y="573"/>
                  </a:lnTo>
                  <a:lnTo>
                    <a:pt x="184" y="573"/>
                  </a:lnTo>
                  <a:lnTo>
                    <a:pt x="201" y="538"/>
                  </a:lnTo>
                  <a:close/>
                </a:path>
              </a:pathLst>
            </a:custGeom>
            <a:solidFill>
              <a:srgbClr val="145ABE"/>
            </a:solidFill>
            <a:ln w="9525" cap="flat" cmpd="sng">
              <a:solidFill>
                <a:srgbClr val="FFFFFF"/>
              </a:solidFill>
              <a:prstDash val="solid"/>
              <a:round/>
              <a:headEnd type="none" w="sm" len="sm"/>
              <a:tailEnd type="none" w="sm" len="sm"/>
            </a:ln>
          </p:spPr>
          <p:txBody>
            <a:bodyPr spcFirstLastPara="1" wrap="square" lIns="89250" tIns="44625" rIns="89250" bIns="44625" anchor="ctr"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371" name="Google Shape;371;g2f75455da22_0_51"/>
            <p:cNvSpPr/>
            <p:nvPr/>
          </p:nvSpPr>
          <p:spPr>
            <a:xfrm>
              <a:off x="11012909" y="2136892"/>
              <a:ext cx="780710" cy="628657"/>
            </a:xfrm>
            <a:custGeom>
              <a:avLst/>
              <a:gdLst/>
              <a:ahLst/>
              <a:cxnLst/>
              <a:rect l="l" t="t" r="r" b="b"/>
              <a:pathLst>
                <a:path w="466" h="369" extrusionOk="0">
                  <a:moveTo>
                    <a:pt x="382" y="0"/>
                  </a:moveTo>
                  <a:cubicBezTo>
                    <a:pt x="368" y="1"/>
                    <a:pt x="368" y="1"/>
                    <a:pt x="368" y="1"/>
                  </a:cubicBezTo>
                  <a:cubicBezTo>
                    <a:pt x="349" y="7"/>
                    <a:pt x="349" y="7"/>
                    <a:pt x="349" y="7"/>
                  </a:cubicBezTo>
                  <a:cubicBezTo>
                    <a:pt x="346" y="23"/>
                    <a:pt x="346" y="23"/>
                    <a:pt x="346" y="23"/>
                  </a:cubicBezTo>
                  <a:cubicBezTo>
                    <a:pt x="341" y="45"/>
                    <a:pt x="341" y="45"/>
                    <a:pt x="341" y="45"/>
                  </a:cubicBezTo>
                  <a:cubicBezTo>
                    <a:pt x="341" y="61"/>
                    <a:pt x="341" y="61"/>
                    <a:pt x="341" y="61"/>
                  </a:cubicBezTo>
                  <a:cubicBezTo>
                    <a:pt x="338" y="66"/>
                    <a:pt x="338" y="66"/>
                    <a:pt x="338" y="66"/>
                  </a:cubicBezTo>
                  <a:cubicBezTo>
                    <a:pt x="320" y="67"/>
                    <a:pt x="320" y="67"/>
                    <a:pt x="320" y="67"/>
                  </a:cubicBezTo>
                  <a:cubicBezTo>
                    <a:pt x="313" y="76"/>
                    <a:pt x="313" y="76"/>
                    <a:pt x="313" y="76"/>
                  </a:cubicBezTo>
                  <a:cubicBezTo>
                    <a:pt x="319" y="100"/>
                    <a:pt x="319" y="100"/>
                    <a:pt x="319" y="100"/>
                  </a:cubicBezTo>
                  <a:cubicBezTo>
                    <a:pt x="317" y="136"/>
                    <a:pt x="317" y="136"/>
                    <a:pt x="317" y="136"/>
                  </a:cubicBezTo>
                  <a:cubicBezTo>
                    <a:pt x="317" y="143"/>
                    <a:pt x="317" y="143"/>
                    <a:pt x="317" y="143"/>
                  </a:cubicBezTo>
                  <a:cubicBezTo>
                    <a:pt x="318" y="155"/>
                    <a:pt x="318" y="155"/>
                    <a:pt x="318" y="155"/>
                  </a:cubicBezTo>
                  <a:cubicBezTo>
                    <a:pt x="294" y="165"/>
                    <a:pt x="294" y="165"/>
                    <a:pt x="294" y="165"/>
                  </a:cubicBezTo>
                  <a:cubicBezTo>
                    <a:pt x="284" y="184"/>
                    <a:pt x="284" y="184"/>
                    <a:pt x="284" y="184"/>
                  </a:cubicBezTo>
                  <a:cubicBezTo>
                    <a:pt x="270" y="176"/>
                    <a:pt x="270" y="176"/>
                    <a:pt x="270" y="176"/>
                  </a:cubicBezTo>
                  <a:cubicBezTo>
                    <a:pt x="262" y="178"/>
                    <a:pt x="262" y="178"/>
                    <a:pt x="262" y="178"/>
                  </a:cubicBezTo>
                  <a:cubicBezTo>
                    <a:pt x="249" y="176"/>
                    <a:pt x="249" y="176"/>
                    <a:pt x="249" y="176"/>
                  </a:cubicBezTo>
                  <a:cubicBezTo>
                    <a:pt x="244" y="164"/>
                    <a:pt x="244" y="164"/>
                    <a:pt x="244" y="164"/>
                  </a:cubicBezTo>
                  <a:cubicBezTo>
                    <a:pt x="255" y="144"/>
                    <a:pt x="255" y="144"/>
                    <a:pt x="255" y="144"/>
                  </a:cubicBezTo>
                  <a:cubicBezTo>
                    <a:pt x="249" y="134"/>
                    <a:pt x="249" y="134"/>
                    <a:pt x="249" y="134"/>
                  </a:cubicBezTo>
                  <a:cubicBezTo>
                    <a:pt x="234" y="149"/>
                    <a:pt x="234" y="149"/>
                    <a:pt x="234" y="149"/>
                  </a:cubicBezTo>
                  <a:cubicBezTo>
                    <a:pt x="218" y="143"/>
                    <a:pt x="218" y="143"/>
                    <a:pt x="218" y="143"/>
                  </a:cubicBezTo>
                  <a:cubicBezTo>
                    <a:pt x="189" y="159"/>
                    <a:pt x="189" y="159"/>
                    <a:pt x="189" y="159"/>
                  </a:cubicBezTo>
                  <a:cubicBezTo>
                    <a:pt x="157" y="155"/>
                    <a:pt x="157" y="155"/>
                    <a:pt x="157" y="155"/>
                  </a:cubicBezTo>
                  <a:cubicBezTo>
                    <a:pt x="152" y="160"/>
                    <a:pt x="152" y="160"/>
                    <a:pt x="152" y="160"/>
                  </a:cubicBezTo>
                  <a:cubicBezTo>
                    <a:pt x="125" y="157"/>
                    <a:pt x="125" y="157"/>
                    <a:pt x="125" y="157"/>
                  </a:cubicBezTo>
                  <a:cubicBezTo>
                    <a:pt x="112" y="154"/>
                    <a:pt x="112" y="154"/>
                    <a:pt x="112" y="154"/>
                  </a:cubicBezTo>
                  <a:cubicBezTo>
                    <a:pt x="103" y="190"/>
                    <a:pt x="103" y="190"/>
                    <a:pt x="103" y="190"/>
                  </a:cubicBezTo>
                  <a:cubicBezTo>
                    <a:pt x="106" y="216"/>
                    <a:pt x="106" y="216"/>
                    <a:pt x="106" y="216"/>
                  </a:cubicBezTo>
                  <a:cubicBezTo>
                    <a:pt x="96" y="226"/>
                    <a:pt x="96" y="226"/>
                    <a:pt x="96" y="226"/>
                  </a:cubicBezTo>
                  <a:cubicBezTo>
                    <a:pt x="66" y="227"/>
                    <a:pt x="66" y="227"/>
                    <a:pt x="66" y="227"/>
                  </a:cubicBezTo>
                  <a:cubicBezTo>
                    <a:pt x="59" y="234"/>
                    <a:pt x="59" y="234"/>
                    <a:pt x="59" y="234"/>
                  </a:cubicBezTo>
                  <a:cubicBezTo>
                    <a:pt x="48" y="223"/>
                    <a:pt x="48" y="223"/>
                    <a:pt x="48" y="223"/>
                  </a:cubicBezTo>
                  <a:cubicBezTo>
                    <a:pt x="25" y="225"/>
                    <a:pt x="25" y="225"/>
                    <a:pt x="25" y="225"/>
                  </a:cubicBezTo>
                  <a:cubicBezTo>
                    <a:pt x="20" y="229"/>
                    <a:pt x="20" y="229"/>
                    <a:pt x="20" y="229"/>
                  </a:cubicBezTo>
                  <a:cubicBezTo>
                    <a:pt x="33" y="255"/>
                    <a:pt x="33" y="255"/>
                    <a:pt x="33" y="255"/>
                  </a:cubicBezTo>
                  <a:cubicBezTo>
                    <a:pt x="25" y="260"/>
                    <a:pt x="25" y="260"/>
                    <a:pt x="25" y="260"/>
                  </a:cubicBezTo>
                  <a:cubicBezTo>
                    <a:pt x="2" y="254"/>
                    <a:pt x="2" y="254"/>
                    <a:pt x="2" y="254"/>
                  </a:cubicBezTo>
                  <a:cubicBezTo>
                    <a:pt x="2" y="254"/>
                    <a:pt x="0" y="255"/>
                    <a:pt x="0" y="255"/>
                  </a:cubicBezTo>
                  <a:cubicBezTo>
                    <a:pt x="6" y="275"/>
                    <a:pt x="6" y="275"/>
                    <a:pt x="6" y="275"/>
                  </a:cubicBezTo>
                  <a:cubicBezTo>
                    <a:pt x="33" y="290"/>
                    <a:pt x="33" y="290"/>
                    <a:pt x="33" y="290"/>
                  </a:cubicBezTo>
                  <a:cubicBezTo>
                    <a:pt x="35" y="312"/>
                    <a:pt x="35" y="312"/>
                    <a:pt x="35" y="312"/>
                  </a:cubicBezTo>
                  <a:cubicBezTo>
                    <a:pt x="58" y="332"/>
                    <a:pt x="58" y="332"/>
                    <a:pt x="58" y="332"/>
                  </a:cubicBezTo>
                  <a:cubicBezTo>
                    <a:pt x="66" y="356"/>
                    <a:pt x="66" y="356"/>
                    <a:pt x="66" y="356"/>
                  </a:cubicBezTo>
                  <a:cubicBezTo>
                    <a:pt x="66" y="357"/>
                    <a:pt x="66" y="357"/>
                    <a:pt x="66" y="357"/>
                  </a:cubicBezTo>
                  <a:cubicBezTo>
                    <a:pt x="69" y="355"/>
                    <a:pt x="69" y="355"/>
                    <a:pt x="69" y="355"/>
                  </a:cubicBezTo>
                  <a:cubicBezTo>
                    <a:pt x="86" y="354"/>
                    <a:pt x="86" y="354"/>
                    <a:pt x="86" y="354"/>
                  </a:cubicBezTo>
                  <a:cubicBezTo>
                    <a:pt x="101" y="349"/>
                    <a:pt x="101" y="349"/>
                    <a:pt x="101" y="349"/>
                  </a:cubicBezTo>
                  <a:cubicBezTo>
                    <a:pt x="114" y="350"/>
                    <a:pt x="114" y="350"/>
                    <a:pt x="114" y="350"/>
                  </a:cubicBezTo>
                  <a:cubicBezTo>
                    <a:pt x="136" y="369"/>
                    <a:pt x="136" y="369"/>
                    <a:pt x="136" y="369"/>
                  </a:cubicBezTo>
                  <a:cubicBezTo>
                    <a:pt x="173" y="361"/>
                    <a:pt x="173" y="361"/>
                    <a:pt x="173" y="361"/>
                  </a:cubicBezTo>
                  <a:cubicBezTo>
                    <a:pt x="191" y="366"/>
                    <a:pt x="191" y="366"/>
                    <a:pt x="191" y="366"/>
                  </a:cubicBezTo>
                  <a:cubicBezTo>
                    <a:pt x="202" y="360"/>
                    <a:pt x="202" y="360"/>
                    <a:pt x="202" y="360"/>
                  </a:cubicBezTo>
                  <a:cubicBezTo>
                    <a:pt x="222" y="362"/>
                    <a:pt x="222" y="362"/>
                    <a:pt x="222" y="362"/>
                  </a:cubicBezTo>
                  <a:cubicBezTo>
                    <a:pt x="228" y="359"/>
                    <a:pt x="228" y="359"/>
                    <a:pt x="228" y="359"/>
                  </a:cubicBezTo>
                  <a:cubicBezTo>
                    <a:pt x="240" y="361"/>
                    <a:pt x="240" y="361"/>
                    <a:pt x="240" y="361"/>
                  </a:cubicBezTo>
                  <a:cubicBezTo>
                    <a:pt x="245" y="356"/>
                    <a:pt x="245" y="356"/>
                    <a:pt x="245" y="356"/>
                  </a:cubicBezTo>
                  <a:cubicBezTo>
                    <a:pt x="233" y="348"/>
                    <a:pt x="233" y="348"/>
                    <a:pt x="233" y="348"/>
                  </a:cubicBezTo>
                  <a:cubicBezTo>
                    <a:pt x="239" y="337"/>
                    <a:pt x="239" y="337"/>
                    <a:pt x="239" y="337"/>
                  </a:cubicBezTo>
                  <a:cubicBezTo>
                    <a:pt x="261" y="342"/>
                    <a:pt x="261" y="342"/>
                    <a:pt x="261" y="342"/>
                  </a:cubicBezTo>
                  <a:cubicBezTo>
                    <a:pt x="257" y="334"/>
                    <a:pt x="257" y="334"/>
                    <a:pt x="257" y="334"/>
                  </a:cubicBezTo>
                  <a:cubicBezTo>
                    <a:pt x="278" y="333"/>
                    <a:pt x="278" y="333"/>
                    <a:pt x="278" y="333"/>
                  </a:cubicBezTo>
                  <a:cubicBezTo>
                    <a:pt x="289" y="325"/>
                    <a:pt x="289" y="325"/>
                    <a:pt x="289" y="325"/>
                  </a:cubicBezTo>
                  <a:cubicBezTo>
                    <a:pt x="297" y="329"/>
                    <a:pt x="297" y="329"/>
                    <a:pt x="297" y="329"/>
                  </a:cubicBezTo>
                  <a:cubicBezTo>
                    <a:pt x="291" y="345"/>
                    <a:pt x="291" y="345"/>
                    <a:pt x="291" y="345"/>
                  </a:cubicBezTo>
                  <a:cubicBezTo>
                    <a:pt x="306" y="345"/>
                    <a:pt x="306" y="345"/>
                    <a:pt x="306" y="345"/>
                  </a:cubicBezTo>
                  <a:cubicBezTo>
                    <a:pt x="308" y="347"/>
                    <a:pt x="308" y="347"/>
                    <a:pt x="308" y="347"/>
                  </a:cubicBezTo>
                  <a:cubicBezTo>
                    <a:pt x="308" y="347"/>
                    <a:pt x="308" y="347"/>
                    <a:pt x="308" y="347"/>
                  </a:cubicBezTo>
                  <a:cubicBezTo>
                    <a:pt x="330" y="337"/>
                    <a:pt x="330" y="337"/>
                    <a:pt x="330" y="337"/>
                  </a:cubicBezTo>
                  <a:cubicBezTo>
                    <a:pt x="341" y="315"/>
                    <a:pt x="341" y="315"/>
                    <a:pt x="341" y="315"/>
                  </a:cubicBezTo>
                  <a:cubicBezTo>
                    <a:pt x="351" y="304"/>
                    <a:pt x="351" y="304"/>
                    <a:pt x="351" y="304"/>
                  </a:cubicBezTo>
                  <a:cubicBezTo>
                    <a:pt x="369" y="300"/>
                    <a:pt x="369" y="300"/>
                    <a:pt x="369" y="300"/>
                  </a:cubicBezTo>
                  <a:cubicBezTo>
                    <a:pt x="370" y="300"/>
                    <a:pt x="370" y="300"/>
                    <a:pt x="370" y="300"/>
                  </a:cubicBezTo>
                  <a:cubicBezTo>
                    <a:pt x="364" y="294"/>
                    <a:pt x="364" y="294"/>
                    <a:pt x="364" y="294"/>
                  </a:cubicBezTo>
                  <a:cubicBezTo>
                    <a:pt x="360" y="293"/>
                    <a:pt x="360" y="293"/>
                    <a:pt x="360" y="293"/>
                  </a:cubicBezTo>
                  <a:cubicBezTo>
                    <a:pt x="361" y="286"/>
                    <a:pt x="361" y="286"/>
                    <a:pt x="361" y="286"/>
                  </a:cubicBezTo>
                  <a:cubicBezTo>
                    <a:pt x="370" y="275"/>
                    <a:pt x="370" y="275"/>
                    <a:pt x="370" y="275"/>
                  </a:cubicBezTo>
                  <a:cubicBezTo>
                    <a:pt x="373" y="264"/>
                    <a:pt x="373" y="264"/>
                    <a:pt x="373" y="264"/>
                  </a:cubicBezTo>
                  <a:cubicBezTo>
                    <a:pt x="384" y="254"/>
                    <a:pt x="384" y="254"/>
                    <a:pt x="384" y="254"/>
                  </a:cubicBezTo>
                  <a:cubicBezTo>
                    <a:pt x="411" y="229"/>
                    <a:pt x="411" y="229"/>
                    <a:pt x="411" y="229"/>
                  </a:cubicBezTo>
                  <a:cubicBezTo>
                    <a:pt x="427" y="212"/>
                    <a:pt x="427" y="212"/>
                    <a:pt x="427" y="212"/>
                  </a:cubicBezTo>
                  <a:cubicBezTo>
                    <a:pt x="432" y="212"/>
                    <a:pt x="432" y="212"/>
                    <a:pt x="432" y="212"/>
                  </a:cubicBezTo>
                  <a:cubicBezTo>
                    <a:pt x="446" y="202"/>
                    <a:pt x="446" y="202"/>
                    <a:pt x="446" y="202"/>
                  </a:cubicBezTo>
                  <a:cubicBezTo>
                    <a:pt x="460" y="190"/>
                    <a:pt x="460" y="190"/>
                    <a:pt x="460" y="190"/>
                  </a:cubicBezTo>
                  <a:cubicBezTo>
                    <a:pt x="466" y="183"/>
                    <a:pt x="466" y="183"/>
                    <a:pt x="466" y="183"/>
                  </a:cubicBezTo>
                  <a:cubicBezTo>
                    <a:pt x="466" y="183"/>
                    <a:pt x="466" y="183"/>
                    <a:pt x="466" y="183"/>
                  </a:cubicBezTo>
                  <a:cubicBezTo>
                    <a:pt x="458" y="170"/>
                    <a:pt x="458" y="170"/>
                    <a:pt x="458" y="170"/>
                  </a:cubicBezTo>
                  <a:cubicBezTo>
                    <a:pt x="446" y="170"/>
                    <a:pt x="446" y="170"/>
                    <a:pt x="446" y="170"/>
                  </a:cubicBezTo>
                  <a:cubicBezTo>
                    <a:pt x="429" y="154"/>
                    <a:pt x="429" y="154"/>
                    <a:pt x="429" y="154"/>
                  </a:cubicBezTo>
                  <a:cubicBezTo>
                    <a:pt x="423" y="166"/>
                    <a:pt x="423" y="166"/>
                    <a:pt x="423" y="166"/>
                  </a:cubicBezTo>
                  <a:cubicBezTo>
                    <a:pt x="413" y="157"/>
                    <a:pt x="413" y="157"/>
                    <a:pt x="413" y="157"/>
                  </a:cubicBezTo>
                  <a:cubicBezTo>
                    <a:pt x="402" y="147"/>
                    <a:pt x="402" y="147"/>
                    <a:pt x="402" y="147"/>
                  </a:cubicBezTo>
                  <a:cubicBezTo>
                    <a:pt x="410" y="126"/>
                    <a:pt x="410" y="126"/>
                    <a:pt x="410" y="126"/>
                  </a:cubicBezTo>
                  <a:cubicBezTo>
                    <a:pt x="419" y="103"/>
                    <a:pt x="419" y="103"/>
                    <a:pt x="419" y="103"/>
                  </a:cubicBezTo>
                  <a:cubicBezTo>
                    <a:pt x="406" y="84"/>
                    <a:pt x="406" y="84"/>
                    <a:pt x="406" y="84"/>
                  </a:cubicBezTo>
                  <a:cubicBezTo>
                    <a:pt x="407" y="62"/>
                    <a:pt x="407" y="62"/>
                    <a:pt x="407" y="62"/>
                  </a:cubicBezTo>
                  <a:cubicBezTo>
                    <a:pt x="421" y="45"/>
                    <a:pt x="421" y="45"/>
                    <a:pt x="421" y="45"/>
                  </a:cubicBezTo>
                  <a:cubicBezTo>
                    <a:pt x="424" y="31"/>
                    <a:pt x="424" y="31"/>
                    <a:pt x="424" y="31"/>
                  </a:cubicBezTo>
                  <a:cubicBezTo>
                    <a:pt x="416" y="26"/>
                    <a:pt x="416" y="26"/>
                    <a:pt x="416" y="26"/>
                  </a:cubicBezTo>
                  <a:cubicBezTo>
                    <a:pt x="408" y="7"/>
                    <a:pt x="408" y="7"/>
                    <a:pt x="408" y="7"/>
                  </a:cubicBezTo>
                  <a:cubicBezTo>
                    <a:pt x="400" y="7"/>
                    <a:pt x="400" y="7"/>
                    <a:pt x="400" y="7"/>
                  </a:cubicBezTo>
                  <a:cubicBezTo>
                    <a:pt x="384" y="12"/>
                    <a:pt x="384" y="12"/>
                    <a:pt x="384" y="12"/>
                  </a:cubicBezTo>
                  <a:lnTo>
                    <a:pt x="382" y="0"/>
                  </a:lnTo>
                  <a:close/>
                </a:path>
              </a:pathLst>
            </a:custGeom>
            <a:solidFill>
              <a:srgbClr val="145ABE"/>
            </a:solidFill>
            <a:ln w="9525" cap="flat" cmpd="sng">
              <a:solidFill>
                <a:srgbClr val="FFFFFF"/>
              </a:solidFill>
              <a:prstDash val="solid"/>
              <a:round/>
              <a:headEnd type="none" w="sm" len="sm"/>
              <a:tailEnd type="none" w="sm" len="sm"/>
            </a:ln>
          </p:spPr>
          <p:txBody>
            <a:bodyPr spcFirstLastPara="1" wrap="square" lIns="91850" tIns="45925" rIns="91850" bIns="45925" anchor="ctr"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372" name="Google Shape;372;g2f75455da22_0_51"/>
            <p:cNvSpPr/>
            <p:nvPr/>
          </p:nvSpPr>
          <p:spPr>
            <a:xfrm>
              <a:off x="9398000" y="2227440"/>
              <a:ext cx="862219" cy="538110"/>
            </a:xfrm>
            <a:custGeom>
              <a:avLst/>
              <a:gdLst/>
              <a:ahLst/>
              <a:cxnLst/>
              <a:rect l="l" t="t" r="r" b="b"/>
              <a:pathLst>
                <a:path w="677" h="416" extrusionOk="0">
                  <a:moveTo>
                    <a:pt x="583" y="0"/>
                  </a:moveTo>
                  <a:lnTo>
                    <a:pt x="568" y="12"/>
                  </a:lnTo>
                  <a:lnTo>
                    <a:pt x="561" y="25"/>
                  </a:lnTo>
                  <a:lnTo>
                    <a:pt x="539" y="30"/>
                  </a:lnTo>
                  <a:lnTo>
                    <a:pt x="539" y="26"/>
                  </a:lnTo>
                  <a:lnTo>
                    <a:pt x="535" y="31"/>
                  </a:lnTo>
                  <a:lnTo>
                    <a:pt x="517" y="39"/>
                  </a:lnTo>
                  <a:lnTo>
                    <a:pt x="500" y="38"/>
                  </a:lnTo>
                  <a:lnTo>
                    <a:pt x="467" y="67"/>
                  </a:lnTo>
                  <a:lnTo>
                    <a:pt x="451" y="67"/>
                  </a:lnTo>
                  <a:lnTo>
                    <a:pt x="436" y="60"/>
                  </a:lnTo>
                  <a:lnTo>
                    <a:pt x="411" y="73"/>
                  </a:lnTo>
                  <a:lnTo>
                    <a:pt x="383" y="76"/>
                  </a:lnTo>
                  <a:lnTo>
                    <a:pt x="331" y="55"/>
                  </a:lnTo>
                  <a:lnTo>
                    <a:pt x="309" y="43"/>
                  </a:lnTo>
                  <a:lnTo>
                    <a:pt x="272" y="52"/>
                  </a:lnTo>
                  <a:lnTo>
                    <a:pt x="225" y="37"/>
                  </a:lnTo>
                  <a:lnTo>
                    <a:pt x="217" y="40"/>
                  </a:lnTo>
                  <a:lnTo>
                    <a:pt x="230" y="80"/>
                  </a:lnTo>
                  <a:lnTo>
                    <a:pt x="239" y="113"/>
                  </a:lnTo>
                  <a:lnTo>
                    <a:pt x="233" y="143"/>
                  </a:lnTo>
                  <a:lnTo>
                    <a:pt x="205" y="155"/>
                  </a:lnTo>
                  <a:lnTo>
                    <a:pt x="161" y="154"/>
                  </a:lnTo>
                  <a:lnTo>
                    <a:pt x="134" y="169"/>
                  </a:lnTo>
                  <a:lnTo>
                    <a:pt x="96" y="221"/>
                  </a:lnTo>
                  <a:lnTo>
                    <a:pt x="83" y="234"/>
                  </a:lnTo>
                  <a:lnTo>
                    <a:pt x="47" y="251"/>
                  </a:lnTo>
                  <a:lnTo>
                    <a:pt x="25" y="263"/>
                  </a:lnTo>
                  <a:lnTo>
                    <a:pt x="1" y="287"/>
                  </a:lnTo>
                  <a:lnTo>
                    <a:pt x="0" y="316"/>
                  </a:lnTo>
                  <a:lnTo>
                    <a:pt x="25" y="306"/>
                  </a:lnTo>
                  <a:lnTo>
                    <a:pt x="83" y="296"/>
                  </a:lnTo>
                  <a:lnTo>
                    <a:pt x="113" y="281"/>
                  </a:lnTo>
                  <a:lnTo>
                    <a:pt x="127" y="267"/>
                  </a:lnTo>
                  <a:lnTo>
                    <a:pt x="152" y="264"/>
                  </a:lnTo>
                  <a:lnTo>
                    <a:pt x="197" y="271"/>
                  </a:lnTo>
                  <a:lnTo>
                    <a:pt x="217" y="281"/>
                  </a:lnTo>
                  <a:lnTo>
                    <a:pt x="217" y="314"/>
                  </a:lnTo>
                  <a:lnTo>
                    <a:pt x="225" y="343"/>
                  </a:lnTo>
                  <a:lnTo>
                    <a:pt x="259" y="346"/>
                  </a:lnTo>
                  <a:lnTo>
                    <a:pt x="269" y="358"/>
                  </a:lnTo>
                  <a:lnTo>
                    <a:pt x="272" y="369"/>
                  </a:lnTo>
                  <a:lnTo>
                    <a:pt x="286" y="375"/>
                  </a:lnTo>
                  <a:lnTo>
                    <a:pt x="361" y="416"/>
                  </a:lnTo>
                  <a:lnTo>
                    <a:pt x="375" y="392"/>
                  </a:lnTo>
                  <a:lnTo>
                    <a:pt x="405" y="381"/>
                  </a:lnTo>
                  <a:lnTo>
                    <a:pt x="419" y="383"/>
                  </a:lnTo>
                  <a:lnTo>
                    <a:pt x="430" y="387"/>
                  </a:lnTo>
                  <a:lnTo>
                    <a:pt x="440" y="376"/>
                  </a:lnTo>
                  <a:lnTo>
                    <a:pt x="427" y="334"/>
                  </a:lnTo>
                  <a:lnTo>
                    <a:pt x="419" y="323"/>
                  </a:lnTo>
                  <a:lnTo>
                    <a:pt x="418" y="306"/>
                  </a:lnTo>
                  <a:lnTo>
                    <a:pt x="419" y="289"/>
                  </a:lnTo>
                  <a:lnTo>
                    <a:pt x="410" y="260"/>
                  </a:lnTo>
                  <a:lnTo>
                    <a:pt x="419" y="255"/>
                  </a:lnTo>
                  <a:lnTo>
                    <a:pt x="447" y="252"/>
                  </a:lnTo>
                  <a:lnTo>
                    <a:pt x="476" y="242"/>
                  </a:lnTo>
                  <a:lnTo>
                    <a:pt x="493" y="238"/>
                  </a:lnTo>
                  <a:lnTo>
                    <a:pt x="498" y="230"/>
                  </a:lnTo>
                  <a:lnTo>
                    <a:pt x="492" y="208"/>
                  </a:lnTo>
                  <a:lnTo>
                    <a:pt x="483" y="190"/>
                  </a:lnTo>
                  <a:lnTo>
                    <a:pt x="485" y="164"/>
                  </a:lnTo>
                  <a:lnTo>
                    <a:pt x="517" y="180"/>
                  </a:lnTo>
                  <a:lnTo>
                    <a:pt x="538" y="194"/>
                  </a:lnTo>
                  <a:lnTo>
                    <a:pt x="560" y="187"/>
                  </a:lnTo>
                  <a:lnTo>
                    <a:pt x="575" y="169"/>
                  </a:lnTo>
                  <a:lnTo>
                    <a:pt x="592" y="175"/>
                  </a:lnTo>
                  <a:lnTo>
                    <a:pt x="634" y="151"/>
                  </a:lnTo>
                  <a:lnTo>
                    <a:pt x="677" y="163"/>
                  </a:lnTo>
                  <a:lnTo>
                    <a:pt x="672" y="137"/>
                  </a:lnTo>
                  <a:lnTo>
                    <a:pt x="630" y="112"/>
                  </a:lnTo>
                  <a:lnTo>
                    <a:pt x="598" y="112"/>
                  </a:lnTo>
                  <a:lnTo>
                    <a:pt x="564" y="89"/>
                  </a:lnTo>
                  <a:lnTo>
                    <a:pt x="576" y="77"/>
                  </a:lnTo>
                  <a:lnTo>
                    <a:pt x="569" y="63"/>
                  </a:lnTo>
                  <a:lnTo>
                    <a:pt x="577" y="51"/>
                  </a:lnTo>
                  <a:lnTo>
                    <a:pt x="576" y="37"/>
                  </a:lnTo>
                  <a:lnTo>
                    <a:pt x="585" y="18"/>
                  </a:lnTo>
                  <a:lnTo>
                    <a:pt x="583" y="0"/>
                  </a:lnTo>
                  <a:close/>
                </a:path>
              </a:pathLst>
            </a:custGeom>
            <a:solidFill>
              <a:srgbClr val="145ABE"/>
            </a:solidFill>
            <a:ln w="9525" cap="flat" cmpd="sng">
              <a:solidFill>
                <a:srgbClr val="FFFFFF"/>
              </a:solidFill>
              <a:prstDash val="solid"/>
              <a:round/>
              <a:headEnd type="none" w="sm" len="sm"/>
              <a:tailEnd type="none" w="sm" len="sm"/>
            </a:ln>
          </p:spPr>
          <p:txBody>
            <a:bodyPr spcFirstLastPara="1" wrap="square" lIns="91850" tIns="45925" rIns="91850" bIns="45925" anchor="ctr"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373" name="Google Shape;373;g2f75455da22_0_51"/>
            <p:cNvSpPr/>
            <p:nvPr/>
          </p:nvSpPr>
          <p:spPr>
            <a:xfrm>
              <a:off x="9415830" y="2535300"/>
              <a:ext cx="1001041" cy="867960"/>
            </a:xfrm>
            <a:custGeom>
              <a:avLst/>
              <a:gdLst/>
              <a:ahLst/>
              <a:cxnLst/>
              <a:rect l="l" t="t" r="r" b="b"/>
              <a:pathLst>
                <a:path w="597" h="510" extrusionOk="0">
                  <a:moveTo>
                    <a:pt x="364" y="0"/>
                  </a:moveTo>
                  <a:cubicBezTo>
                    <a:pt x="351" y="3"/>
                    <a:pt x="351" y="3"/>
                    <a:pt x="351" y="3"/>
                  </a:cubicBezTo>
                  <a:cubicBezTo>
                    <a:pt x="329" y="11"/>
                    <a:pt x="329" y="11"/>
                    <a:pt x="329" y="11"/>
                  </a:cubicBezTo>
                  <a:cubicBezTo>
                    <a:pt x="308" y="13"/>
                    <a:pt x="308" y="13"/>
                    <a:pt x="308" y="13"/>
                  </a:cubicBezTo>
                  <a:cubicBezTo>
                    <a:pt x="301" y="17"/>
                    <a:pt x="301" y="17"/>
                    <a:pt x="301" y="17"/>
                  </a:cubicBezTo>
                  <a:cubicBezTo>
                    <a:pt x="308" y="39"/>
                    <a:pt x="308" y="39"/>
                    <a:pt x="308" y="39"/>
                  </a:cubicBezTo>
                  <a:cubicBezTo>
                    <a:pt x="307" y="52"/>
                    <a:pt x="307" y="52"/>
                    <a:pt x="307" y="52"/>
                  </a:cubicBezTo>
                  <a:cubicBezTo>
                    <a:pt x="308" y="65"/>
                    <a:pt x="308" y="65"/>
                    <a:pt x="308" y="65"/>
                  </a:cubicBezTo>
                  <a:cubicBezTo>
                    <a:pt x="314" y="73"/>
                    <a:pt x="314" y="73"/>
                    <a:pt x="314" y="73"/>
                  </a:cubicBezTo>
                  <a:cubicBezTo>
                    <a:pt x="324" y="105"/>
                    <a:pt x="324" y="105"/>
                    <a:pt x="324" y="105"/>
                  </a:cubicBezTo>
                  <a:cubicBezTo>
                    <a:pt x="316" y="113"/>
                    <a:pt x="316" y="113"/>
                    <a:pt x="316" y="113"/>
                  </a:cubicBezTo>
                  <a:cubicBezTo>
                    <a:pt x="308" y="110"/>
                    <a:pt x="308" y="110"/>
                    <a:pt x="308" y="110"/>
                  </a:cubicBezTo>
                  <a:cubicBezTo>
                    <a:pt x="297" y="109"/>
                    <a:pt x="297" y="109"/>
                    <a:pt x="297" y="109"/>
                  </a:cubicBezTo>
                  <a:cubicBezTo>
                    <a:pt x="274" y="117"/>
                    <a:pt x="274" y="117"/>
                    <a:pt x="274" y="117"/>
                  </a:cubicBezTo>
                  <a:cubicBezTo>
                    <a:pt x="264" y="135"/>
                    <a:pt x="264" y="135"/>
                    <a:pt x="264" y="135"/>
                  </a:cubicBezTo>
                  <a:cubicBezTo>
                    <a:pt x="207" y="104"/>
                    <a:pt x="207" y="104"/>
                    <a:pt x="207" y="104"/>
                  </a:cubicBezTo>
                  <a:cubicBezTo>
                    <a:pt x="196" y="100"/>
                    <a:pt x="196" y="100"/>
                    <a:pt x="196" y="100"/>
                  </a:cubicBezTo>
                  <a:cubicBezTo>
                    <a:pt x="194" y="91"/>
                    <a:pt x="194" y="91"/>
                    <a:pt x="194" y="91"/>
                  </a:cubicBezTo>
                  <a:cubicBezTo>
                    <a:pt x="186" y="82"/>
                    <a:pt x="186" y="82"/>
                    <a:pt x="186" y="82"/>
                  </a:cubicBezTo>
                  <a:cubicBezTo>
                    <a:pt x="160" y="80"/>
                    <a:pt x="160" y="80"/>
                    <a:pt x="160" y="80"/>
                  </a:cubicBezTo>
                  <a:cubicBezTo>
                    <a:pt x="135" y="93"/>
                    <a:pt x="135" y="93"/>
                    <a:pt x="135" y="93"/>
                  </a:cubicBezTo>
                  <a:cubicBezTo>
                    <a:pt x="136" y="117"/>
                    <a:pt x="136" y="117"/>
                    <a:pt x="136" y="117"/>
                  </a:cubicBezTo>
                  <a:cubicBezTo>
                    <a:pt x="140" y="131"/>
                    <a:pt x="140" y="131"/>
                    <a:pt x="140" y="131"/>
                  </a:cubicBezTo>
                  <a:cubicBezTo>
                    <a:pt x="133" y="148"/>
                    <a:pt x="133" y="148"/>
                    <a:pt x="133" y="148"/>
                  </a:cubicBezTo>
                  <a:cubicBezTo>
                    <a:pt x="114" y="168"/>
                    <a:pt x="114" y="168"/>
                    <a:pt x="114" y="168"/>
                  </a:cubicBezTo>
                  <a:cubicBezTo>
                    <a:pt x="112" y="179"/>
                    <a:pt x="112" y="179"/>
                    <a:pt x="112" y="179"/>
                  </a:cubicBezTo>
                  <a:cubicBezTo>
                    <a:pt x="141" y="199"/>
                    <a:pt x="141" y="199"/>
                    <a:pt x="141" y="199"/>
                  </a:cubicBezTo>
                  <a:cubicBezTo>
                    <a:pt x="143" y="218"/>
                    <a:pt x="143" y="218"/>
                    <a:pt x="143" y="218"/>
                  </a:cubicBezTo>
                  <a:cubicBezTo>
                    <a:pt x="121" y="230"/>
                    <a:pt x="121" y="230"/>
                    <a:pt x="121" y="230"/>
                  </a:cubicBezTo>
                  <a:cubicBezTo>
                    <a:pt x="117" y="242"/>
                    <a:pt x="117" y="242"/>
                    <a:pt x="117" y="242"/>
                  </a:cubicBezTo>
                  <a:cubicBezTo>
                    <a:pt x="106" y="248"/>
                    <a:pt x="106" y="248"/>
                    <a:pt x="106" y="248"/>
                  </a:cubicBezTo>
                  <a:cubicBezTo>
                    <a:pt x="89" y="235"/>
                    <a:pt x="89" y="235"/>
                    <a:pt x="89" y="235"/>
                  </a:cubicBezTo>
                  <a:cubicBezTo>
                    <a:pt x="72" y="235"/>
                    <a:pt x="72" y="235"/>
                    <a:pt x="72" y="235"/>
                  </a:cubicBezTo>
                  <a:cubicBezTo>
                    <a:pt x="62" y="239"/>
                    <a:pt x="62" y="239"/>
                    <a:pt x="62" y="239"/>
                  </a:cubicBezTo>
                  <a:cubicBezTo>
                    <a:pt x="63" y="252"/>
                    <a:pt x="63" y="252"/>
                    <a:pt x="63" y="252"/>
                  </a:cubicBezTo>
                  <a:cubicBezTo>
                    <a:pt x="84" y="265"/>
                    <a:pt x="84" y="265"/>
                    <a:pt x="84" y="265"/>
                  </a:cubicBezTo>
                  <a:cubicBezTo>
                    <a:pt x="95" y="289"/>
                    <a:pt x="95" y="289"/>
                    <a:pt x="95" y="289"/>
                  </a:cubicBezTo>
                  <a:cubicBezTo>
                    <a:pt x="110" y="302"/>
                    <a:pt x="110" y="302"/>
                    <a:pt x="110" y="302"/>
                  </a:cubicBezTo>
                  <a:cubicBezTo>
                    <a:pt x="112" y="316"/>
                    <a:pt x="112" y="316"/>
                    <a:pt x="112" y="316"/>
                  </a:cubicBezTo>
                  <a:cubicBezTo>
                    <a:pt x="101" y="324"/>
                    <a:pt x="101" y="324"/>
                    <a:pt x="101" y="324"/>
                  </a:cubicBezTo>
                  <a:cubicBezTo>
                    <a:pt x="91" y="354"/>
                    <a:pt x="91" y="354"/>
                    <a:pt x="91" y="354"/>
                  </a:cubicBezTo>
                  <a:cubicBezTo>
                    <a:pt x="91" y="354"/>
                    <a:pt x="82" y="354"/>
                    <a:pt x="77" y="354"/>
                  </a:cubicBezTo>
                  <a:cubicBezTo>
                    <a:pt x="72" y="354"/>
                    <a:pt x="53" y="364"/>
                    <a:pt x="53" y="364"/>
                  </a:cubicBezTo>
                  <a:cubicBezTo>
                    <a:pt x="30" y="338"/>
                    <a:pt x="30" y="338"/>
                    <a:pt x="30" y="338"/>
                  </a:cubicBezTo>
                  <a:cubicBezTo>
                    <a:pt x="27" y="342"/>
                    <a:pt x="27" y="342"/>
                    <a:pt x="27" y="342"/>
                  </a:cubicBezTo>
                  <a:cubicBezTo>
                    <a:pt x="27" y="371"/>
                    <a:pt x="27" y="371"/>
                    <a:pt x="27" y="371"/>
                  </a:cubicBezTo>
                  <a:cubicBezTo>
                    <a:pt x="0" y="390"/>
                    <a:pt x="0" y="390"/>
                    <a:pt x="0" y="390"/>
                  </a:cubicBezTo>
                  <a:cubicBezTo>
                    <a:pt x="7" y="399"/>
                    <a:pt x="7" y="399"/>
                    <a:pt x="7" y="399"/>
                  </a:cubicBezTo>
                  <a:cubicBezTo>
                    <a:pt x="14" y="426"/>
                    <a:pt x="14" y="426"/>
                    <a:pt x="14" y="426"/>
                  </a:cubicBezTo>
                  <a:cubicBezTo>
                    <a:pt x="24" y="430"/>
                    <a:pt x="24" y="430"/>
                    <a:pt x="24" y="430"/>
                  </a:cubicBezTo>
                  <a:cubicBezTo>
                    <a:pt x="39" y="408"/>
                    <a:pt x="39" y="408"/>
                    <a:pt x="39" y="408"/>
                  </a:cubicBezTo>
                  <a:cubicBezTo>
                    <a:pt x="52" y="416"/>
                    <a:pt x="52" y="416"/>
                    <a:pt x="52" y="416"/>
                  </a:cubicBezTo>
                  <a:cubicBezTo>
                    <a:pt x="62" y="447"/>
                    <a:pt x="62" y="447"/>
                    <a:pt x="62" y="447"/>
                  </a:cubicBezTo>
                  <a:cubicBezTo>
                    <a:pt x="93" y="443"/>
                    <a:pt x="93" y="443"/>
                    <a:pt x="93" y="443"/>
                  </a:cubicBezTo>
                  <a:cubicBezTo>
                    <a:pt x="116" y="462"/>
                    <a:pt x="116" y="462"/>
                    <a:pt x="116" y="462"/>
                  </a:cubicBezTo>
                  <a:cubicBezTo>
                    <a:pt x="154" y="452"/>
                    <a:pt x="154" y="452"/>
                    <a:pt x="154" y="452"/>
                  </a:cubicBezTo>
                  <a:cubicBezTo>
                    <a:pt x="189" y="496"/>
                    <a:pt x="189" y="496"/>
                    <a:pt x="189" y="496"/>
                  </a:cubicBezTo>
                  <a:cubicBezTo>
                    <a:pt x="192" y="505"/>
                    <a:pt x="192" y="505"/>
                    <a:pt x="192" y="505"/>
                  </a:cubicBezTo>
                  <a:cubicBezTo>
                    <a:pt x="213" y="509"/>
                    <a:pt x="213" y="509"/>
                    <a:pt x="213" y="509"/>
                  </a:cubicBezTo>
                  <a:cubicBezTo>
                    <a:pt x="240" y="504"/>
                    <a:pt x="240" y="504"/>
                    <a:pt x="240" y="504"/>
                  </a:cubicBezTo>
                  <a:cubicBezTo>
                    <a:pt x="240" y="488"/>
                    <a:pt x="240" y="488"/>
                    <a:pt x="240" y="488"/>
                  </a:cubicBezTo>
                  <a:cubicBezTo>
                    <a:pt x="262" y="498"/>
                    <a:pt x="262" y="498"/>
                    <a:pt x="262" y="498"/>
                  </a:cubicBezTo>
                  <a:cubicBezTo>
                    <a:pt x="274" y="509"/>
                    <a:pt x="274" y="509"/>
                    <a:pt x="274" y="509"/>
                  </a:cubicBezTo>
                  <a:cubicBezTo>
                    <a:pt x="292" y="510"/>
                    <a:pt x="292" y="510"/>
                    <a:pt x="292" y="510"/>
                  </a:cubicBezTo>
                  <a:cubicBezTo>
                    <a:pt x="290" y="508"/>
                    <a:pt x="290" y="508"/>
                    <a:pt x="290" y="508"/>
                  </a:cubicBezTo>
                  <a:cubicBezTo>
                    <a:pt x="296" y="496"/>
                    <a:pt x="296" y="496"/>
                    <a:pt x="296" y="496"/>
                  </a:cubicBezTo>
                  <a:cubicBezTo>
                    <a:pt x="321" y="479"/>
                    <a:pt x="321" y="479"/>
                    <a:pt x="321" y="479"/>
                  </a:cubicBezTo>
                  <a:cubicBezTo>
                    <a:pt x="328" y="481"/>
                    <a:pt x="328" y="481"/>
                    <a:pt x="328" y="481"/>
                  </a:cubicBezTo>
                  <a:cubicBezTo>
                    <a:pt x="327" y="498"/>
                    <a:pt x="327" y="498"/>
                    <a:pt x="327" y="498"/>
                  </a:cubicBezTo>
                  <a:cubicBezTo>
                    <a:pt x="334" y="499"/>
                    <a:pt x="334" y="499"/>
                    <a:pt x="334" y="499"/>
                  </a:cubicBezTo>
                  <a:cubicBezTo>
                    <a:pt x="339" y="495"/>
                    <a:pt x="339" y="495"/>
                    <a:pt x="339" y="495"/>
                  </a:cubicBezTo>
                  <a:cubicBezTo>
                    <a:pt x="333" y="470"/>
                    <a:pt x="333" y="470"/>
                    <a:pt x="333" y="470"/>
                  </a:cubicBezTo>
                  <a:cubicBezTo>
                    <a:pt x="328" y="462"/>
                    <a:pt x="328" y="462"/>
                    <a:pt x="328" y="462"/>
                  </a:cubicBezTo>
                  <a:cubicBezTo>
                    <a:pt x="328" y="444"/>
                    <a:pt x="328" y="444"/>
                    <a:pt x="328" y="444"/>
                  </a:cubicBezTo>
                  <a:cubicBezTo>
                    <a:pt x="322" y="435"/>
                    <a:pt x="322" y="435"/>
                    <a:pt x="322" y="435"/>
                  </a:cubicBezTo>
                  <a:cubicBezTo>
                    <a:pt x="339" y="433"/>
                    <a:pt x="339" y="433"/>
                    <a:pt x="339" y="433"/>
                  </a:cubicBezTo>
                  <a:cubicBezTo>
                    <a:pt x="372" y="442"/>
                    <a:pt x="372" y="442"/>
                    <a:pt x="372" y="442"/>
                  </a:cubicBezTo>
                  <a:cubicBezTo>
                    <a:pt x="380" y="421"/>
                    <a:pt x="380" y="421"/>
                    <a:pt x="380" y="421"/>
                  </a:cubicBezTo>
                  <a:cubicBezTo>
                    <a:pt x="387" y="427"/>
                    <a:pt x="387" y="427"/>
                    <a:pt x="387" y="427"/>
                  </a:cubicBezTo>
                  <a:cubicBezTo>
                    <a:pt x="398" y="430"/>
                    <a:pt x="398" y="430"/>
                    <a:pt x="398" y="430"/>
                  </a:cubicBezTo>
                  <a:cubicBezTo>
                    <a:pt x="415" y="435"/>
                    <a:pt x="415" y="435"/>
                    <a:pt x="415" y="435"/>
                  </a:cubicBezTo>
                  <a:cubicBezTo>
                    <a:pt x="428" y="433"/>
                    <a:pt x="428" y="433"/>
                    <a:pt x="428" y="433"/>
                  </a:cubicBezTo>
                  <a:cubicBezTo>
                    <a:pt x="445" y="438"/>
                    <a:pt x="445" y="438"/>
                    <a:pt x="445" y="438"/>
                  </a:cubicBezTo>
                  <a:cubicBezTo>
                    <a:pt x="455" y="454"/>
                    <a:pt x="455" y="454"/>
                    <a:pt x="455" y="454"/>
                  </a:cubicBezTo>
                  <a:cubicBezTo>
                    <a:pt x="463" y="454"/>
                    <a:pt x="463" y="454"/>
                    <a:pt x="463" y="454"/>
                  </a:cubicBezTo>
                  <a:cubicBezTo>
                    <a:pt x="468" y="446"/>
                    <a:pt x="468" y="446"/>
                    <a:pt x="468" y="446"/>
                  </a:cubicBezTo>
                  <a:cubicBezTo>
                    <a:pt x="482" y="449"/>
                    <a:pt x="482" y="449"/>
                    <a:pt x="482" y="449"/>
                  </a:cubicBezTo>
                  <a:cubicBezTo>
                    <a:pt x="506" y="444"/>
                    <a:pt x="506" y="444"/>
                    <a:pt x="506" y="444"/>
                  </a:cubicBezTo>
                  <a:cubicBezTo>
                    <a:pt x="505" y="425"/>
                    <a:pt x="505" y="425"/>
                    <a:pt x="505" y="425"/>
                  </a:cubicBezTo>
                  <a:cubicBezTo>
                    <a:pt x="537" y="416"/>
                    <a:pt x="537" y="416"/>
                    <a:pt x="537" y="416"/>
                  </a:cubicBezTo>
                  <a:cubicBezTo>
                    <a:pt x="551" y="416"/>
                    <a:pt x="551" y="416"/>
                    <a:pt x="551" y="416"/>
                  </a:cubicBezTo>
                  <a:cubicBezTo>
                    <a:pt x="557" y="411"/>
                    <a:pt x="557" y="411"/>
                    <a:pt x="557" y="411"/>
                  </a:cubicBezTo>
                  <a:cubicBezTo>
                    <a:pt x="568" y="418"/>
                    <a:pt x="568" y="418"/>
                    <a:pt x="568" y="418"/>
                  </a:cubicBezTo>
                  <a:cubicBezTo>
                    <a:pt x="597" y="416"/>
                    <a:pt x="597" y="416"/>
                    <a:pt x="597" y="416"/>
                  </a:cubicBezTo>
                  <a:cubicBezTo>
                    <a:pt x="594" y="405"/>
                    <a:pt x="594" y="405"/>
                    <a:pt x="594" y="405"/>
                  </a:cubicBezTo>
                  <a:cubicBezTo>
                    <a:pt x="582" y="363"/>
                    <a:pt x="582" y="363"/>
                    <a:pt x="582" y="363"/>
                  </a:cubicBezTo>
                  <a:cubicBezTo>
                    <a:pt x="554" y="365"/>
                    <a:pt x="554" y="365"/>
                    <a:pt x="554" y="365"/>
                  </a:cubicBezTo>
                  <a:cubicBezTo>
                    <a:pt x="517" y="341"/>
                    <a:pt x="517" y="341"/>
                    <a:pt x="517" y="341"/>
                  </a:cubicBezTo>
                  <a:cubicBezTo>
                    <a:pt x="510" y="329"/>
                    <a:pt x="510" y="329"/>
                    <a:pt x="510" y="329"/>
                  </a:cubicBezTo>
                  <a:cubicBezTo>
                    <a:pt x="487" y="321"/>
                    <a:pt x="487" y="321"/>
                    <a:pt x="487" y="321"/>
                  </a:cubicBezTo>
                  <a:cubicBezTo>
                    <a:pt x="463" y="298"/>
                    <a:pt x="463" y="298"/>
                    <a:pt x="463" y="298"/>
                  </a:cubicBezTo>
                  <a:cubicBezTo>
                    <a:pt x="480" y="286"/>
                    <a:pt x="480" y="286"/>
                    <a:pt x="480" y="286"/>
                  </a:cubicBezTo>
                  <a:cubicBezTo>
                    <a:pt x="498" y="279"/>
                    <a:pt x="498" y="279"/>
                    <a:pt x="498" y="279"/>
                  </a:cubicBezTo>
                  <a:cubicBezTo>
                    <a:pt x="479" y="255"/>
                    <a:pt x="479" y="255"/>
                    <a:pt x="479" y="255"/>
                  </a:cubicBezTo>
                  <a:cubicBezTo>
                    <a:pt x="450" y="263"/>
                    <a:pt x="450" y="263"/>
                    <a:pt x="450" y="263"/>
                  </a:cubicBezTo>
                  <a:cubicBezTo>
                    <a:pt x="451" y="252"/>
                    <a:pt x="451" y="252"/>
                    <a:pt x="451" y="252"/>
                  </a:cubicBezTo>
                  <a:cubicBezTo>
                    <a:pt x="426" y="250"/>
                    <a:pt x="426" y="250"/>
                    <a:pt x="426" y="250"/>
                  </a:cubicBezTo>
                  <a:cubicBezTo>
                    <a:pt x="443" y="237"/>
                    <a:pt x="443" y="237"/>
                    <a:pt x="443" y="237"/>
                  </a:cubicBezTo>
                  <a:cubicBezTo>
                    <a:pt x="459" y="237"/>
                    <a:pt x="459" y="237"/>
                    <a:pt x="459" y="237"/>
                  </a:cubicBezTo>
                  <a:cubicBezTo>
                    <a:pt x="472" y="230"/>
                    <a:pt x="472" y="230"/>
                    <a:pt x="472" y="230"/>
                  </a:cubicBezTo>
                  <a:cubicBezTo>
                    <a:pt x="471" y="224"/>
                    <a:pt x="471" y="224"/>
                    <a:pt x="471" y="224"/>
                  </a:cubicBezTo>
                  <a:cubicBezTo>
                    <a:pt x="461" y="216"/>
                    <a:pt x="461" y="216"/>
                    <a:pt x="461" y="216"/>
                  </a:cubicBezTo>
                  <a:cubicBezTo>
                    <a:pt x="438" y="179"/>
                    <a:pt x="438" y="179"/>
                    <a:pt x="438" y="179"/>
                  </a:cubicBezTo>
                  <a:cubicBezTo>
                    <a:pt x="427" y="161"/>
                    <a:pt x="427" y="161"/>
                    <a:pt x="427" y="161"/>
                  </a:cubicBezTo>
                  <a:cubicBezTo>
                    <a:pt x="420" y="157"/>
                    <a:pt x="420" y="157"/>
                    <a:pt x="420" y="157"/>
                  </a:cubicBezTo>
                  <a:cubicBezTo>
                    <a:pt x="413" y="135"/>
                    <a:pt x="413" y="135"/>
                    <a:pt x="413" y="135"/>
                  </a:cubicBezTo>
                  <a:cubicBezTo>
                    <a:pt x="395" y="78"/>
                    <a:pt x="395" y="78"/>
                    <a:pt x="395" y="78"/>
                  </a:cubicBezTo>
                  <a:cubicBezTo>
                    <a:pt x="374" y="49"/>
                    <a:pt x="374" y="49"/>
                    <a:pt x="374" y="49"/>
                  </a:cubicBezTo>
                  <a:cubicBezTo>
                    <a:pt x="344" y="31"/>
                    <a:pt x="344" y="31"/>
                    <a:pt x="344" y="31"/>
                  </a:cubicBezTo>
                  <a:cubicBezTo>
                    <a:pt x="345" y="14"/>
                    <a:pt x="345" y="14"/>
                    <a:pt x="345" y="14"/>
                  </a:cubicBezTo>
                  <a:cubicBezTo>
                    <a:pt x="357" y="10"/>
                    <a:pt x="357" y="10"/>
                    <a:pt x="357" y="10"/>
                  </a:cubicBezTo>
                  <a:lnTo>
                    <a:pt x="364" y="0"/>
                  </a:lnTo>
                  <a:close/>
                </a:path>
              </a:pathLst>
            </a:custGeom>
            <a:solidFill>
              <a:srgbClr val="145ABE"/>
            </a:solidFill>
            <a:ln w="9525" cap="flat" cmpd="sng">
              <a:solidFill>
                <a:srgbClr val="FFFFFF"/>
              </a:solidFill>
              <a:prstDash val="solid"/>
              <a:round/>
              <a:headEnd type="none" w="sm" len="sm"/>
              <a:tailEnd type="none" w="sm" len="sm"/>
            </a:ln>
          </p:spPr>
          <p:txBody>
            <a:bodyPr spcFirstLastPara="1" wrap="square" lIns="91850" tIns="45925" rIns="91850" bIns="45925" anchor="ctr"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374" name="Google Shape;374;g2f75455da22_0_51"/>
            <p:cNvSpPr/>
            <p:nvPr/>
          </p:nvSpPr>
          <p:spPr>
            <a:xfrm>
              <a:off x="9466774" y="3365748"/>
              <a:ext cx="585850" cy="1014129"/>
            </a:xfrm>
            <a:custGeom>
              <a:avLst/>
              <a:gdLst/>
              <a:ahLst/>
              <a:cxnLst/>
              <a:rect l="l" t="t" r="r" b="b"/>
              <a:pathLst>
                <a:path w="460" h="784" extrusionOk="0">
                  <a:moveTo>
                    <a:pt x="276" y="0"/>
                  </a:moveTo>
                  <a:lnTo>
                    <a:pt x="276" y="21"/>
                  </a:lnTo>
                  <a:lnTo>
                    <a:pt x="240" y="28"/>
                  </a:lnTo>
                  <a:lnTo>
                    <a:pt x="207" y="21"/>
                  </a:lnTo>
                  <a:lnTo>
                    <a:pt x="197" y="57"/>
                  </a:lnTo>
                  <a:lnTo>
                    <a:pt x="181" y="75"/>
                  </a:lnTo>
                  <a:lnTo>
                    <a:pt x="151" y="149"/>
                  </a:lnTo>
                  <a:lnTo>
                    <a:pt x="152" y="169"/>
                  </a:lnTo>
                  <a:lnTo>
                    <a:pt x="157" y="290"/>
                  </a:lnTo>
                  <a:lnTo>
                    <a:pt x="119" y="307"/>
                  </a:lnTo>
                  <a:lnTo>
                    <a:pt x="101" y="324"/>
                  </a:lnTo>
                  <a:lnTo>
                    <a:pt x="86" y="321"/>
                  </a:lnTo>
                  <a:lnTo>
                    <a:pt x="72" y="311"/>
                  </a:lnTo>
                  <a:lnTo>
                    <a:pt x="57" y="311"/>
                  </a:lnTo>
                  <a:lnTo>
                    <a:pt x="72" y="350"/>
                  </a:lnTo>
                  <a:lnTo>
                    <a:pt x="59" y="363"/>
                  </a:lnTo>
                  <a:lnTo>
                    <a:pt x="63" y="375"/>
                  </a:lnTo>
                  <a:lnTo>
                    <a:pt x="56" y="392"/>
                  </a:lnTo>
                  <a:lnTo>
                    <a:pt x="65" y="421"/>
                  </a:lnTo>
                  <a:lnTo>
                    <a:pt x="76" y="462"/>
                  </a:lnTo>
                  <a:lnTo>
                    <a:pt x="65" y="500"/>
                  </a:lnTo>
                  <a:lnTo>
                    <a:pt x="76" y="537"/>
                  </a:lnTo>
                  <a:lnTo>
                    <a:pt x="50" y="567"/>
                  </a:lnTo>
                  <a:lnTo>
                    <a:pt x="0" y="613"/>
                  </a:lnTo>
                  <a:lnTo>
                    <a:pt x="4" y="684"/>
                  </a:lnTo>
                  <a:lnTo>
                    <a:pt x="36" y="716"/>
                  </a:lnTo>
                  <a:lnTo>
                    <a:pt x="40" y="736"/>
                  </a:lnTo>
                  <a:lnTo>
                    <a:pt x="98" y="737"/>
                  </a:lnTo>
                  <a:lnTo>
                    <a:pt x="100" y="723"/>
                  </a:lnTo>
                  <a:lnTo>
                    <a:pt x="146" y="723"/>
                  </a:lnTo>
                  <a:lnTo>
                    <a:pt x="135" y="758"/>
                  </a:lnTo>
                  <a:lnTo>
                    <a:pt x="134" y="780"/>
                  </a:lnTo>
                  <a:lnTo>
                    <a:pt x="327" y="784"/>
                  </a:lnTo>
                  <a:lnTo>
                    <a:pt x="327" y="773"/>
                  </a:lnTo>
                  <a:lnTo>
                    <a:pt x="322" y="759"/>
                  </a:lnTo>
                  <a:lnTo>
                    <a:pt x="307" y="736"/>
                  </a:lnTo>
                  <a:lnTo>
                    <a:pt x="329" y="704"/>
                  </a:lnTo>
                  <a:lnTo>
                    <a:pt x="304" y="682"/>
                  </a:lnTo>
                  <a:lnTo>
                    <a:pt x="318" y="674"/>
                  </a:lnTo>
                  <a:lnTo>
                    <a:pt x="313" y="633"/>
                  </a:lnTo>
                  <a:lnTo>
                    <a:pt x="322" y="620"/>
                  </a:lnTo>
                  <a:lnTo>
                    <a:pt x="325" y="596"/>
                  </a:lnTo>
                  <a:lnTo>
                    <a:pt x="346" y="562"/>
                  </a:lnTo>
                  <a:lnTo>
                    <a:pt x="368" y="561"/>
                  </a:lnTo>
                  <a:lnTo>
                    <a:pt x="376" y="550"/>
                  </a:lnTo>
                  <a:lnTo>
                    <a:pt x="376" y="536"/>
                  </a:lnTo>
                  <a:lnTo>
                    <a:pt x="354" y="509"/>
                  </a:lnTo>
                  <a:lnTo>
                    <a:pt x="336" y="503"/>
                  </a:lnTo>
                  <a:lnTo>
                    <a:pt x="327" y="486"/>
                  </a:lnTo>
                  <a:lnTo>
                    <a:pt x="334" y="463"/>
                  </a:lnTo>
                  <a:lnTo>
                    <a:pt x="336" y="442"/>
                  </a:lnTo>
                  <a:lnTo>
                    <a:pt x="355" y="436"/>
                  </a:lnTo>
                  <a:lnTo>
                    <a:pt x="368" y="436"/>
                  </a:lnTo>
                  <a:lnTo>
                    <a:pt x="382" y="451"/>
                  </a:lnTo>
                  <a:lnTo>
                    <a:pt x="394" y="444"/>
                  </a:lnTo>
                  <a:lnTo>
                    <a:pt x="388" y="429"/>
                  </a:lnTo>
                  <a:lnTo>
                    <a:pt x="385" y="412"/>
                  </a:lnTo>
                  <a:lnTo>
                    <a:pt x="405" y="399"/>
                  </a:lnTo>
                  <a:lnTo>
                    <a:pt x="414" y="384"/>
                  </a:lnTo>
                  <a:lnTo>
                    <a:pt x="419" y="370"/>
                  </a:lnTo>
                  <a:lnTo>
                    <a:pt x="444" y="361"/>
                  </a:lnTo>
                  <a:lnTo>
                    <a:pt x="456" y="348"/>
                  </a:lnTo>
                  <a:lnTo>
                    <a:pt x="460" y="317"/>
                  </a:lnTo>
                  <a:lnTo>
                    <a:pt x="460" y="292"/>
                  </a:lnTo>
                  <a:lnTo>
                    <a:pt x="427" y="282"/>
                  </a:lnTo>
                  <a:lnTo>
                    <a:pt x="411" y="266"/>
                  </a:lnTo>
                  <a:lnTo>
                    <a:pt x="394" y="270"/>
                  </a:lnTo>
                  <a:lnTo>
                    <a:pt x="371" y="254"/>
                  </a:lnTo>
                  <a:lnTo>
                    <a:pt x="360" y="258"/>
                  </a:lnTo>
                  <a:lnTo>
                    <a:pt x="369" y="237"/>
                  </a:lnTo>
                  <a:lnTo>
                    <a:pt x="382" y="237"/>
                  </a:lnTo>
                  <a:lnTo>
                    <a:pt x="386" y="219"/>
                  </a:lnTo>
                  <a:lnTo>
                    <a:pt x="368" y="209"/>
                  </a:lnTo>
                  <a:lnTo>
                    <a:pt x="350" y="209"/>
                  </a:lnTo>
                  <a:lnTo>
                    <a:pt x="357" y="171"/>
                  </a:lnTo>
                  <a:lnTo>
                    <a:pt x="369" y="159"/>
                  </a:lnTo>
                  <a:lnTo>
                    <a:pt x="373" y="142"/>
                  </a:lnTo>
                  <a:lnTo>
                    <a:pt x="380" y="136"/>
                  </a:lnTo>
                  <a:lnTo>
                    <a:pt x="385" y="109"/>
                  </a:lnTo>
                  <a:lnTo>
                    <a:pt x="386" y="84"/>
                  </a:lnTo>
                  <a:lnTo>
                    <a:pt x="373" y="61"/>
                  </a:lnTo>
                  <a:lnTo>
                    <a:pt x="364" y="55"/>
                  </a:lnTo>
                  <a:lnTo>
                    <a:pt x="344" y="29"/>
                  </a:lnTo>
                  <a:lnTo>
                    <a:pt x="321" y="28"/>
                  </a:lnTo>
                  <a:lnTo>
                    <a:pt x="305" y="13"/>
                  </a:lnTo>
                  <a:lnTo>
                    <a:pt x="276" y="0"/>
                  </a:lnTo>
                  <a:close/>
                </a:path>
              </a:pathLst>
            </a:custGeom>
            <a:solidFill>
              <a:srgbClr val="145ABE"/>
            </a:solidFill>
            <a:ln w="9525" cap="flat" cmpd="sng">
              <a:solidFill>
                <a:srgbClr val="FFFFFF"/>
              </a:solidFill>
              <a:prstDash val="solid"/>
              <a:round/>
              <a:headEnd type="none" w="sm" len="sm"/>
              <a:tailEnd type="none" w="sm" len="sm"/>
            </a:ln>
          </p:spPr>
          <p:txBody>
            <a:bodyPr spcFirstLastPara="1" wrap="square" lIns="91850" tIns="45925" rIns="91850" bIns="45925" anchor="ctr"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375" name="Google Shape;375;g2f75455da22_0_51"/>
            <p:cNvSpPr/>
            <p:nvPr/>
          </p:nvSpPr>
          <p:spPr>
            <a:xfrm>
              <a:off x="10641021" y="4460076"/>
              <a:ext cx="858400" cy="1171940"/>
            </a:xfrm>
            <a:custGeom>
              <a:avLst/>
              <a:gdLst/>
              <a:ahLst/>
              <a:cxnLst/>
              <a:rect l="l" t="t" r="r" b="b"/>
              <a:pathLst>
                <a:path w="674" h="906" extrusionOk="0">
                  <a:moveTo>
                    <a:pt x="461" y="0"/>
                  </a:moveTo>
                  <a:lnTo>
                    <a:pt x="450" y="11"/>
                  </a:lnTo>
                  <a:lnTo>
                    <a:pt x="464" y="29"/>
                  </a:lnTo>
                  <a:lnTo>
                    <a:pt x="463" y="91"/>
                  </a:lnTo>
                  <a:lnTo>
                    <a:pt x="461" y="100"/>
                  </a:lnTo>
                  <a:lnTo>
                    <a:pt x="447" y="94"/>
                  </a:lnTo>
                  <a:lnTo>
                    <a:pt x="432" y="94"/>
                  </a:lnTo>
                  <a:lnTo>
                    <a:pt x="413" y="123"/>
                  </a:lnTo>
                  <a:lnTo>
                    <a:pt x="404" y="121"/>
                  </a:lnTo>
                  <a:lnTo>
                    <a:pt x="391" y="99"/>
                  </a:lnTo>
                  <a:lnTo>
                    <a:pt x="368" y="83"/>
                  </a:lnTo>
                  <a:lnTo>
                    <a:pt x="351" y="78"/>
                  </a:lnTo>
                  <a:lnTo>
                    <a:pt x="322" y="71"/>
                  </a:lnTo>
                  <a:lnTo>
                    <a:pt x="259" y="103"/>
                  </a:lnTo>
                  <a:lnTo>
                    <a:pt x="233" y="158"/>
                  </a:lnTo>
                  <a:lnTo>
                    <a:pt x="214" y="167"/>
                  </a:lnTo>
                  <a:lnTo>
                    <a:pt x="199" y="165"/>
                  </a:lnTo>
                  <a:lnTo>
                    <a:pt x="191" y="173"/>
                  </a:lnTo>
                  <a:lnTo>
                    <a:pt x="186" y="215"/>
                  </a:lnTo>
                  <a:lnTo>
                    <a:pt x="171" y="227"/>
                  </a:lnTo>
                  <a:lnTo>
                    <a:pt x="163" y="261"/>
                  </a:lnTo>
                  <a:lnTo>
                    <a:pt x="133" y="316"/>
                  </a:lnTo>
                  <a:lnTo>
                    <a:pt x="136" y="313"/>
                  </a:lnTo>
                  <a:lnTo>
                    <a:pt x="134" y="341"/>
                  </a:lnTo>
                  <a:lnTo>
                    <a:pt x="178" y="342"/>
                  </a:lnTo>
                  <a:lnTo>
                    <a:pt x="192" y="350"/>
                  </a:lnTo>
                  <a:lnTo>
                    <a:pt x="233" y="346"/>
                  </a:lnTo>
                  <a:lnTo>
                    <a:pt x="243" y="362"/>
                  </a:lnTo>
                  <a:lnTo>
                    <a:pt x="241" y="408"/>
                  </a:lnTo>
                  <a:lnTo>
                    <a:pt x="262" y="439"/>
                  </a:lnTo>
                  <a:lnTo>
                    <a:pt x="247" y="474"/>
                  </a:lnTo>
                  <a:lnTo>
                    <a:pt x="237" y="471"/>
                  </a:lnTo>
                  <a:lnTo>
                    <a:pt x="220" y="448"/>
                  </a:lnTo>
                  <a:lnTo>
                    <a:pt x="186" y="448"/>
                  </a:lnTo>
                  <a:lnTo>
                    <a:pt x="167" y="448"/>
                  </a:lnTo>
                  <a:lnTo>
                    <a:pt x="175" y="491"/>
                  </a:lnTo>
                  <a:lnTo>
                    <a:pt x="162" y="524"/>
                  </a:lnTo>
                  <a:lnTo>
                    <a:pt x="146" y="558"/>
                  </a:lnTo>
                  <a:lnTo>
                    <a:pt x="136" y="557"/>
                  </a:lnTo>
                  <a:lnTo>
                    <a:pt x="136" y="514"/>
                  </a:lnTo>
                  <a:lnTo>
                    <a:pt x="121" y="504"/>
                  </a:lnTo>
                  <a:lnTo>
                    <a:pt x="100" y="516"/>
                  </a:lnTo>
                  <a:lnTo>
                    <a:pt x="80" y="521"/>
                  </a:lnTo>
                  <a:lnTo>
                    <a:pt x="67" y="533"/>
                  </a:lnTo>
                  <a:lnTo>
                    <a:pt x="59" y="581"/>
                  </a:lnTo>
                  <a:lnTo>
                    <a:pt x="32" y="628"/>
                  </a:lnTo>
                  <a:lnTo>
                    <a:pt x="32" y="648"/>
                  </a:lnTo>
                  <a:lnTo>
                    <a:pt x="36" y="650"/>
                  </a:lnTo>
                  <a:lnTo>
                    <a:pt x="58" y="649"/>
                  </a:lnTo>
                  <a:lnTo>
                    <a:pt x="72" y="662"/>
                  </a:lnTo>
                  <a:lnTo>
                    <a:pt x="74" y="669"/>
                  </a:lnTo>
                  <a:lnTo>
                    <a:pt x="120" y="669"/>
                  </a:lnTo>
                  <a:lnTo>
                    <a:pt x="150" y="665"/>
                  </a:lnTo>
                  <a:lnTo>
                    <a:pt x="184" y="679"/>
                  </a:lnTo>
                  <a:lnTo>
                    <a:pt x="196" y="671"/>
                  </a:lnTo>
                  <a:lnTo>
                    <a:pt x="208" y="674"/>
                  </a:lnTo>
                  <a:lnTo>
                    <a:pt x="224" y="665"/>
                  </a:lnTo>
                  <a:lnTo>
                    <a:pt x="241" y="631"/>
                  </a:lnTo>
                  <a:lnTo>
                    <a:pt x="238" y="615"/>
                  </a:lnTo>
                  <a:lnTo>
                    <a:pt x="268" y="615"/>
                  </a:lnTo>
                  <a:lnTo>
                    <a:pt x="263" y="644"/>
                  </a:lnTo>
                  <a:lnTo>
                    <a:pt x="296" y="660"/>
                  </a:lnTo>
                  <a:lnTo>
                    <a:pt x="307" y="686"/>
                  </a:lnTo>
                  <a:lnTo>
                    <a:pt x="321" y="711"/>
                  </a:lnTo>
                  <a:lnTo>
                    <a:pt x="338" y="723"/>
                  </a:lnTo>
                  <a:lnTo>
                    <a:pt x="355" y="721"/>
                  </a:lnTo>
                  <a:lnTo>
                    <a:pt x="378" y="716"/>
                  </a:lnTo>
                  <a:lnTo>
                    <a:pt x="383" y="732"/>
                  </a:lnTo>
                  <a:lnTo>
                    <a:pt x="401" y="736"/>
                  </a:lnTo>
                  <a:lnTo>
                    <a:pt x="409" y="746"/>
                  </a:lnTo>
                  <a:lnTo>
                    <a:pt x="418" y="736"/>
                  </a:lnTo>
                  <a:lnTo>
                    <a:pt x="441" y="748"/>
                  </a:lnTo>
                  <a:lnTo>
                    <a:pt x="468" y="778"/>
                  </a:lnTo>
                  <a:lnTo>
                    <a:pt x="461" y="791"/>
                  </a:lnTo>
                  <a:lnTo>
                    <a:pt x="479" y="818"/>
                  </a:lnTo>
                  <a:lnTo>
                    <a:pt x="491" y="807"/>
                  </a:lnTo>
                  <a:lnTo>
                    <a:pt x="514" y="832"/>
                  </a:lnTo>
                  <a:lnTo>
                    <a:pt x="522" y="850"/>
                  </a:lnTo>
                  <a:lnTo>
                    <a:pt x="533" y="866"/>
                  </a:lnTo>
                  <a:lnTo>
                    <a:pt x="549" y="899"/>
                  </a:lnTo>
                  <a:lnTo>
                    <a:pt x="567" y="893"/>
                  </a:lnTo>
                  <a:lnTo>
                    <a:pt x="575" y="903"/>
                  </a:lnTo>
                  <a:lnTo>
                    <a:pt x="597" y="890"/>
                  </a:lnTo>
                  <a:lnTo>
                    <a:pt x="636" y="869"/>
                  </a:lnTo>
                  <a:lnTo>
                    <a:pt x="653" y="873"/>
                  </a:lnTo>
                  <a:lnTo>
                    <a:pt x="641" y="899"/>
                  </a:lnTo>
                  <a:lnTo>
                    <a:pt x="657" y="906"/>
                  </a:lnTo>
                  <a:lnTo>
                    <a:pt x="674" y="906"/>
                  </a:lnTo>
                  <a:lnTo>
                    <a:pt x="672" y="703"/>
                  </a:lnTo>
                  <a:lnTo>
                    <a:pt x="664" y="704"/>
                  </a:lnTo>
                  <a:lnTo>
                    <a:pt x="654" y="711"/>
                  </a:lnTo>
                  <a:lnTo>
                    <a:pt x="638" y="708"/>
                  </a:lnTo>
                  <a:lnTo>
                    <a:pt x="622" y="716"/>
                  </a:lnTo>
                  <a:lnTo>
                    <a:pt x="617" y="732"/>
                  </a:lnTo>
                  <a:lnTo>
                    <a:pt x="628" y="741"/>
                  </a:lnTo>
                  <a:lnTo>
                    <a:pt x="632" y="745"/>
                  </a:lnTo>
                  <a:lnTo>
                    <a:pt x="622" y="754"/>
                  </a:lnTo>
                  <a:lnTo>
                    <a:pt x="605" y="744"/>
                  </a:lnTo>
                  <a:lnTo>
                    <a:pt x="593" y="744"/>
                  </a:lnTo>
                  <a:lnTo>
                    <a:pt x="588" y="735"/>
                  </a:lnTo>
                  <a:lnTo>
                    <a:pt x="555" y="740"/>
                  </a:lnTo>
                  <a:lnTo>
                    <a:pt x="546" y="727"/>
                  </a:lnTo>
                  <a:lnTo>
                    <a:pt x="534" y="708"/>
                  </a:lnTo>
                  <a:lnTo>
                    <a:pt x="512" y="686"/>
                  </a:lnTo>
                  <a:lnTo>
                    <a:pt x="507" y="674"/>
                  </a:lnTo>
                  <a:lnTo>
                    <a:pt x="499" y="677"/>
                  </a:lnTo>
                  <a:lnTo>
                    <a:pt x="484" y="665"/>
                  </a:lnTo>
                  <a:lnTo>
                    <a:pt x="467" y="658"/>
                  </a:lnTo>
                  <a:lnTo>
                    <a:pt x="463" y="649"/>
                  </a:lnTo>
                  <a:lnTo>
                    <a:pt x="457" y="649"/>
                  </a:lnTo>
                  <a:lnTo>
                    <a:pt x="455" y="623"/>
                  </a:lnTo>
                  <a:lnTo>
                    <a:pt x="449" y="614"/>
                  </a:lnTo>
                  <a:lnTo>
                    <a:pt x="457" y="581"/>
                  </a:lnTo>
                  <a:lnTo>
                    <a:pt x="467" y="548"/>
                  </a:lnTo>
                  <a:lnTo>
                    <a:pt x="464" y="537"/>
                  </a:lnTo>
                  <a:lnTo>
                    <a:pt x="486" y="478"/>
                  </a:lnTo>
                  <a:lnTo>
                    <a:pt x="497" y="469"/>
                  </a:lnTo>
                  <a:lnTo>
                    <a:pt x="489" y="441"/>
                  </a:lnTo>
                  <a:lnTo>
                    <a:pt x="489" y="412"/>
                  </a:lnTo>
                  <a:lnTo>
                    <a:pt x="480" y="400"/>
                  </a:lnTo>
                  <a:lnTo>
                    <a:pt x="489" y="377"/>
                  </a:lnTo>
                  <a:lnTo>
                    <a:pt x="487" y="357"/>
                  </a:lnTo>
                  <a:lnTo>
                    <a:pt x="496" y="333"/>
                  </a:lnTo>
                  <a:lnTo>
                    <a:pt x="488" y="321"/>
                  </a:lnTo>
                  <a:lnTo>
                    <a:pt x="484" y="295"/>
                  </a:lnTo>
                  <a:lnTo>
                    <a:pt x="472" y="275"/>
                  </a:lnTo>
                  <a:lnTo>
                    <a:pt x="472" y="270"/>
                  </a:lnTo>
                  <a:lnTo>
                    <a:pt x="470" y="270"/>
                  </a:lnTo>
                  <a:lnTo>
                    <a:pt x="471" y="262"/>
                  </a:lnTo>
                  <a:lnTo>
                    <a:pt x="459" y="269"/>
                  </a:lnTo>
                  <a:lnTo>
                    <a:pt x="447" y="266"/>
                  </a:lnTo>
                  <a:lnTo>
                    <a:pt x="449" y="263"/>
                  </a:lnTo>
                  <a:lnTo>
                    <a:pt x="439" y="261"/>
                  </a:lnTo>
                  <a:lnTo>
                    <a:pt x="438" y="233"/>
                  </a:lnTo>
                  <a:lnTo>
                    <a:pt x="482" y="171"/>
                  </a:lnTo>
                  <a:lnTo>
                    <a:pt x="514" y="135"/>
                  </a:lnTo>
                  <a:lnTo>
                    <a:pt x="539" y="141"/>
                  </a:lnTo>
                  <a:lnTo>
                    <a:pt x="532" y="124"/>
                  </a:lnTo>
                  <a:lnTo>
                    <a:pt x="643" y="110"/>
                  </a:lnTo>
                  <a:lnTo>
                    <a:pt x="643" y="106"/>
                  </a:lnTo>
                  <a:lnTo>
                    <a:pt x="651" y="86"/>
                  </a:lnTo>
                  <a:lnTo>
                    <a:pt x="666" y="63"/>
                  </a:lnTo>
                  <a:lnTo>
                    <a:pt x="659" y="40"/>
                  </a:lnTo>
                  <a:lnTo>
                    <a:pt x="636" y="37"/>
                  </a:lnTo>
                  <a:lnTo>
                    <a:pt x="620" y="19"/>
                  </a:lnTo>
                  <a:lnTo>
                    <a:pt x="586" y="21"/>
                  </a:lnTo>
                  <a:lnTo>
                    <a:pt x="557" y="32"/>
                  </a:lnTo>
                  <a:lnTo>
                    <a:pt x="545" y="33"/>
                  </a:lnTo>
                  <a:lnTo>
                    <a:pt x="529" y="50"/>
                  </a:lnTo>
                  <a:lnTo>
                    <a:pt x="520" y="46"/>
                  </a:lnTo>
                  <a:lnTo>
                    <a:pt x="497" y="7"/>
                  </a:lnTo>
                  <a:lnTo>
                    <a:pt x="478" y="0"/>
                  </a:lnTo>
                  <a:lnTo>
                    <a:pt x="461" y="0"/>
                  </a:lnTo>
                  <a:close/>
                  <a:moveTo>
                    <a:pt x="0" y="312"/>
                  </a:moveTo>
                  <a:lnTo>
                    <a:pt x="3" y="338"/>
                  </a:lnTo>
                  <a:lnTo>
                    <a:pt x="3" y="338"/>
                  </a:lnTo>
                  <a:lnTo>
                    <a:pt x="0" y="312"/>
                  </a:lnTo>
                  <a:close/>
                </a:path>
              </a:pathLst>
            </a:custGeom>
            <a:solidFill>
              <a:srgbClr val="145ABE"/>
            </a:solidFill>
            <a:ln w="9525" cap="flat" cmpd="sng">
              <a:solidFill>
                <a:srgbClr val="FFFFFF"/>
              </a:solidFill>
              <a:prstDash val="solid"/>
              <a:round/>
              <a:headEnd type="none" w="sm" len="sm"/>
              <a:tailEnd type="none" w="sm" len="sm"/>
            </a:ln>
          </p:spPr>
          <p:txBody>
            <a:bodyPr spcFirstLastPara="1" wrap="square" lIns="91850" tIns="45925" rIns="91850" bIns="45925" anchor="ctr"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grpSp>
      <p:sp>
        <p:nvSpPr>
          <p:cNvPr id="376" name="Google Shape;376;g2f75455da22_0_51"/>
          <p:cNvSpPr txBox="1"/>
          <p:nvPr/>
        </p:nvSpPr>
        <p:spPr>
          <a:xfrm>
            <a:off x="8341930" y="1827826"/>
            <a:ext cx="3274044" cy="3708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 b="1" i="0" u="none" strike="noStrike" cap="none">
                <a:solidFill>
                  <a:srgbClr val="434343"/>
                </a:solidFill>
                <a:latin typeface="Roboto Condensed"/>
                <a:ea typeface="Roboto Condensed"/>
                <a:cs typeface="Roboto Condensed"/>
                <a:sym typeface="Roboto Condensed"/>
              </a:rPr>
              <a:t>Objectif principal : augmenter la couverture vaccinale de 15 points en 18 mois</a:t>
            </a:r>
            <a:endParaRPr sz="1200">
              <a:latin typeface="Roboto Condensed"/>
              <a:ea typeface="Roboto Condensed"/>
              <a:cs typeface="Roboto Condensed"/>
              <a:sym typeface="Roboto Condensed"/>
            </a:endParaRPr>
          </a:p>
        </p:txBody>
      </p:sp>
      <p:cxnSp>
        <p:nvCxnSpPr>
          <p:cNvPr id="377" name="Google Shape;377;g2f75455da22_0_51"/>
          <p:cNvCxnSpPr/>
          <p:nvPr/>
        </p:nvCxnSpPr>
        <p:spPr>
          <a:xfrm>
            <a:off x="8315159" y="2284354"/>
            <a:ext cx="3300883" cy="1800"/>
          </a:xfrm>
          <a:prstGeom prst="straightConnector1">
            <a:avLst/>
          </a:prstGeom>
          <a:noFill/>
          <a:ln w="28575" cap="flat" cmpd="sng">
            <a:solidFill>
              <a:srgbClr val="434343"/>
            </a:solidFill>
            <a:prstDash val="solid"/>
            <a:round/>
            <a:headEnd type="none" w="sm" len="sm"/>
            <a:tailEnd type="none" w="sm" len="sm"/>
          </a:ln>
        </p:spPr>
      </p:cxnSp>
      <p:grpSp>
        <p:nvGrpSpPr>
          <p:cNvPr id="378" name="Google Shape;378;g2f75455da22_0_51"/>
          <p:cNvGrpSpPr/>
          <p:nvPr/>
        </p:nvGrpSpPr>
        <p:grpSpPr>
          <a:xfrm>
            <a:off x="8827721" y="2502300"/>
            <a:ext cx="2771979" cy="1196500"/>
            <a:chOff x="8836900" y="2502300"/>
            <a:chExt cx="3046800" cy="1196500"/>
          </a:xfrm>
        </p:grpSpPr>
        <p:sp>
          <p:nvSpPr>
            <p:cNvPr id="379" name="Google Shape;379;g2f75455da22_0_51"/>
            <p:cNvSpPr txBox="1"/>
            <p:nvPr/>
          </p:nvSpPr>
          <p:spPr>
            <a:xfrm>
              <a:off x="8836900" y="3033700"/>
              <a:ext cx="3046800" cy="6651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fr" sz="1600" i="0" u="none" strike="noStrike" cap="none">
                  <a:solidFill>
                    <a:srgbClr val="414141"/>
                  </a:solidFill>
                  <a:latin typeface="Roboto Condensed"/>
                  <a:ea typeface="Roboto Condensed"/>
                  <a:cs typeface="Roboto Condensed"/>
                  <a:sym typeface="Roboto Condensed"/>
                </a:rPr>
                <a:t>Augmenter la </a:t>
              </a:r>
              <a:r>
                <a:rPr lang="fr" sz="1600" b="1" i="0" u="none" strike="noStrike" cap="none">
                  <a:solidFill>
                    <a:srgbClr val="414141"/>
                  </a:solidFill>
                  <a:latin typeface="Roboto Condensed"/>
                  <a:ea typeface="Roboto Condensed"/>
                  <a:cs typeface="Roboto Condensed"/>
                  <a:sym typeface="Roboto Condensed"/>
                </a:rPr>
                <a:t>disponibilité </a:t>
              </a:r>
              <a:r>
                <a:rPr lang="fr" sz="1600" i="0" u="none" strike="noStrike" cap="none">
                  <a:solidFill>
                    <a:srgbClr val="414141"/>
                  </a:solidFill>
                  <a:latin typeface="Roboto Condensed"/>
                  <a:ea typeface="Roboto Condensed"/>
                  <a:cs typeface="Roboto Condensed"/>
                  <a:sym typeface="Roboto Condensed"/>
                </a:rPr>
                <a:t>des</a:t>
              </a:r>
              <a:r>
                <a:rPr lang="fr" sz="1600" b="1" i="0" u="none" strike="noStrike" cap="none">
                  <a:solidFill>
                    <a:srgbClr val="414141"/>
                  </a:solidFill>
                  <a:latin typeface="Roboto Condensed"/>
                  <a:ea typeface="Roboto Condensed"/>
                  <a:cs typeface="Roboto Condensed"/>
                  <a:sym typeface="Roboto Condensed"/>
                </a:rPr>
                <a:t> vaccins et intrants </a:t>
              </a:r>
              <a:r>
                <a:rPr lang="fr" sz="1600" i="0" u="none" strike="noStrike" cap="none">
                  <a:solidFill>
                    <a:srgbClr val="414141"/>
                  </a:solidFill>
                  <a:latin typeface="Roboto Condensed"/>
                  <a:ea typeface="Roboto Condensed"/>
                  <a:cs typeface="Roboto Condensed"/>
                  <a:sym typeface="Roboto Condensed"/>
                </a:rPr>
                <a:t>à tous les niveaux</a:t>
              </a:r>
              <a:endParaRPr sz="1600" i="0" u="none" strike="noStrike" cap="none">
                <a:solidFill>
                  <a:srgbClr val="414141"/>
                </a:solidFill>
                <a:latin typeface="Roboto Condensed"/>
                <a:ea typeface="Roboto Condensed"/>
                <a:cs typeface="Roboto Condensed"/>
                <a:sym typeface="Roboto Condensed"/>
              </a:endParaRPr>
            </a:p>
          </p:txBody>
        </p:sp>
        <p:sp>
          <p:nvSpPr>
            <p:cNvPr id="380" name="Google Shape;380;g2f75455da22_0_51"/>
            <p:cNvSpPr txBox="1"/>
            <p:nvPr/>
          </p:nvSpPr>
          <p:spPr>
            <a:xfrm>
              <a:off x="8849798" y="2502300"/>
              <a:ext cx="2971500" cy="443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fr" sz="1600" i="0" u="none" strike="noStrike" cap="none">
                  <a:solidFill>
                    <a:srgbClr val="414141"/>
                  </a:solidFill>
                  <a:latin typeface="Roboto Condensed"/>
                  <a:ea typeface="Roboto Condensed"/>
                  <a:cs typeface="Roboto Condensed"/>
                  <a:sym typeface="Roboto Condensed"/>
                </a:rPr>
                <a:t>Augmenter le </a:t>
              </a:r>
              <a:r>
                <a:rPr lang="fr" sz="1600" b="1" i="0" u="none" strike="noStrike" cap="none">
                  <a:solidFill>
                    <a:srgbClr val="414141"/>
                  </a:solidFill>
                  <a:latin typeface="Roboto Condensed"/>
                  <a:ea typeface="Roboto Condensed"/>
                  <a:cs typeface="Roboto Condensed"/>
                  <a:sym typeface="Roboto Condensed"/>
                </a:rPr>
                <a:t>nombre </a:t>
              </a:r>
              <a:r>
                <a:rPr lang="fr" sz="1600" i="0" u="none" strike="noStrike" cap="none">
                  <a:solidFill>
                    <a:srgbClr val="414141"/>
                  </a:solidFill>
                  <a:latin typeface="Roboto Condensed"/>
                  <a:ea typeface="Roboto Condensed"/>
                  <a:cs typeface="Roboto Condensed"/>
                  <a:sym typeface="Roboto Condensed"/>
                </a:rPr>
                <a:t>de </a:t>
              </a:r>
              <a:r>
                <a:rPr lang="fr" sz="1600" b="1" i="0" u="none" strike="noStrike" cap="none">
                  <a:solidFill>
                    <a:srgbClr val="414141"/>
                  </a:solidFill>
                  <a:latin typeface="Roboto Condensed"/>
                  <a:ea typeface="Roboto Condensed"/>
                  <a:cs typeface="Roboto Condensed"/>
                  <a:sym typeface="Roboto Condensed"/>
                </a:rPr>
                <a:t>séances</a:t>
              </a:r>
              <a:r>
                <a:rPr lang="fr" sz="1600" i="0" u="none" strike="noStrike" cap="none">
                  <a:solidFill>
                    <a:srgbClr val="414141"/>
                  </a:solidFill>
                  <a:latin typeface="Roboto Condensed"/>
                  <a:ea typeface="Roboto Condensed"/>
                  <a:cs typeface="Roboto Condensed"/>
                  <a:sym typeface="Roboto Condensed"/>
                </a:rPr>
                <a:t> de vaccination </a:t>
              </a:r>
              <a:endParaRPr>
                <a:latin typeface="Roboto Condensed"/>
                <a:ea typeface="Roboto Condensed"/>
                <a:cs typeface="Roboto Condensed"/>
                <a:sym typeface="Roboto Condensed"/>
              </a:endParaRPr>
            </a:p>
          </p:txBody>
        </p:sp>
      </p:grpSp>
      <p:pic>
        <p:nvPicPr>
          <p:cNvPr id="381" name="Google Shape;381;g2f75455da22_0_51"/>
          <p:cNvPicPr preferRelativeResize="0"/>
          <p:nvPr/>
        </p:nvPicPr>
        <p:blipFill rotWithShape="1">
          <a:blip r:embed="rId3">
            <a:alphaModFix/>
          </a:blip>
          <a:srcRect/>
          <a:stretch/>
        </p:blipFill>
        <p:spPr>
          <a:xfrm>
            <a:off x="8319141" y="3010724"/>
            <a:ext cx="435002" cy="466790"/>
          </a:xfrm>
          <a:prstGeom prst="rect">
            <a:avLst/>
          </a:prstGeom>
          <a:noFill/>
          <a:ln>
            <a:noFill/>
          </a:ln>
        </p:spPr>
      </p:pic>
      <p:pic>
        <p:nvPicPr>
          <p:cNvPr id="382" name="Google Shape;382;g2f75455da22_0_51"/>
          <p:cNvPicPr preferRelativeResize="0"/>
          <p:nvPr/>
        </p:nvPicPr>
        <p:blipFill rotWithShape="1">
          <a:blip r:embed="rId4">
            <a:alphaModFix/>
          </a:blip>
          <a:srcRect/>
          <a:stretch/>
        </p:blipFill>
        <p:spPr>
          <a:xfrm>
            <a:off x="8293328" y="2406282"/>
            <a:ext cx="425958" cy="457085"/>
          </a:xfrm>
          <a:prstGeom prst="rect">
            <a:avLst/>
          </a:prstGeom>
          <a:noFill/>
          <a:ln>
            <a:noFill/>
          </a:ln>
        </p:spPr>
      </p:pic>
      <p:sp>
        <p:nvSpPr>
          <p:cNvPr id="383" name="Google Shape;383;g2f75455da22_0_51"/>
          <p:cNvSpPr txBox="1"/>
          <p:nvPr/>
        </p:nvSpPr>
        <p:spPr>
          <a:xfrm>
            <a:off x="8341925" y="3621725"/>
            <a:ext cx="3547464" cy="3708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 b="1" i="0" u="none" strike="noStrike" cap="none">
                <a:solidFill>
                  <a:srgbClr val="434343"/>
                </a:solidFill>
                <a:latin typeface="Roboto Condensed"/>
                <a:ea typeface="Roboto Condensed"/>
                <a:cs typeface="Roboto Condensed"/>
                <a:sym typeface="Roboto Condensed"/>
              </a:rPr>
              <a:t>Interventions axées sur des i</a:t>
            </a:r>
            <a:r>
              <a:rPr lang="fr" b="1">
                <a:solidFill>
                  <a:srgbClr val="434343"/>
                </a:solidFill>
                <a:latin typeface="Roboto Condensed"/>
                <a:ea typeface="Roboto Condensed"/>
                <a:cs typeface="Roboto Condensed"/>
                <a:sym typeface="Roboto Condensed"/>
              </a:rPr>
              <a:t>nnovations</a:t>
            </a:r>
            <a:r>
              <a:rPr lang="fr" b="1" i="0" u="none" strike="noStrike" cap="none">
                <a:solidFill>
                  <a:srgbClr val="434343"/>
                </a:solidFill>
                <a:latin typeface="Roboto Condensed"/>
                <a:ea typeface="Roboto Condensed"/>
                <a:cs typeface="Roboto Condensed"/>
                <a:sym typeface="Roboto Condensed"/>
              </a:rPr>
              <a:t> :</a:t>
            </a:r>
            <a:endParaRPr>
              <a:latin typeface="Roboto Condensed"/>
              <a:ea typeface="Roboto Condensed"/>
              <a:cs typeface="Roboto Condensed"/>
              <a:sym typeface="Roboto Condensed"/>
            </a:endParaRPr>
          </a:p>
        </p:txBody>
      </p:sp>
      <p:cxnSp>
        <p:nvCxnSpPr>
          <p:cNvPr id="384" name="Google Shape;384;g2f75455da22_0_51"/>
          <p:cNvCxnSpPr/>
          <p:nvPr/>
        </p:nvCxnSpPr>
        <p:spPr>
          <a:xfrm>
            <a:off x="8314905" y="4066432"/>
            <a:ext cx="3046754" cy="0"/>
          </a:xfrm>
          <a:prstGeom prst="straightConnector1">
            <a:avLst/>
          </a:prstGeom>
          <a:noFill/>
          <a:ln w="28575" cap="flat" cmpd="sng">
            <a:solidFill>
              <a:srgbClr val="434343"/>
            </a:solidFill>
            <a:prstDash val="solid"/>
            <a:round/>
            <a:headEnd type="none" w="sm" len="sm"/>
            <a:tailEnd type="none" w="sm" len="sm"/>
          </a:ln>
        </p:spPr>
      </p:cxnSp>
      <p:sp>
        <p:nvSpPr>
          <p:cNvPr id="385" name="Google Shape;385;g2f75455da22_0_51"/>
          <p:cNvSpPr/>
          <p:nvPr/>
        </p:nvSpPr>
        <p:spPr>
          <a:xfrm>
            <a:off x="8730875" y="4203350"/>
            <a:ext cx="2978400" cy="2004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fr" sz="1600">
                <a:solidFill>
                  <a:srgbClr val="414141"/>
                </a:solidFill>
                <a:latin typeface="Roboto Condensed"/>
                <a:ea typeface="Roboto Condensed"/>
                <a:cs typeface="Roboto Condensed"/>
                <a:sym typeface="Roboto Condensed"/>
              </a:rPr>
              <a:t>Coordination et pilotage : mise en place à tous les niveaux</a:t>
            </a:r>
            <a:endParaRPr sz="1600">
              <a:solidFill>
                <a:srgbClr val="414141"/>
              </a:solidFill>
              <a:latin typeface="Roboto Condensed"/>
              <a:ea typeface="Roboto Condensed"/>
              <a:cs typeface="Roboto Condensed"/>
              <a:sym typeface="Roboto Condensed"/>
            </a:endParaRPr>
          </a:p>
          <a:p>
            <a:pPr marL="0" marR="0" lvl="0" indent="0" algn="l" rtl="0">
              <a:lnSpc>
                <a:spcPct val="100000"/>
              </a:lnSpc>
              <a:spcBef>
                <a:spcPts val="500"/>
              </a:spcBef>
              <a:spcAft>
                <a:spcPts val="0"/>
              </a:spcAft>
              <a:buNone/>
            </a:pPr>
            <a:r>
              <a:rPr lang="fr" sz="1600">
                <a:solidFill>
                  <a:srgbClr val="414141"/>
                </a:solidFill>
                <a:latin typeface="Roboto Condensed"/>
                <a:ea typeface="Roboto Condensed"/>
                <a:cs typeface="Roboto Condensed"/>
                <a:sym typeface="Roboto Condensed"/>
              </a:rPr>
              <a:t>Suivi du progrès mensuel via tableaux de bords et rapports  c</a:t>
            </a:r>
            <a:r>
              <a:rPr lang="fr" sz="1600" i="0" u="none" strike="noStrike" cap="none">
                <a:solidFill>
                  <a:srgbClr val="414141"/>
                </a:solidFill>
                <a:latin typeface="Roboto Condensed"/>
                <a:ea typeface="Roboto Condensed"/>
                <a:cs typeface="Roboto Condensed"/>
                <a:sym typeface="Roboto Condensed"/>
              </a:rPr>
              <a:t>ollecte de données en temps réel (Gestion PEV)</a:t>
            </a:r>
            <a:endParaRPr sz="1600" i="0" u="none" strike="noStrike" cap="none">
              <a:solidFill>
                <a:srgbClr val="414141"/>
              </a:solidFill>
              <a:latin typeface="Roboto Condensed"/>
              <a:ea typeface="Roboto Condensed"/>
              <a:cs typeface="Roboto Condensed"/>
              <a:sym typeface="Roboto Condensed"/>
            </a:endParaRPr>
          </a:p>
          <a:p>
            <a:pPr marL="0" marR="0" lvl="0" indent="0" algn="l" rtl="0">
              <a:lnSpc>
                <a:spcPct val="100000"/>
              </a:lnSpc>
              <a:spcBef>
                <a:spcPts val="500"/>
              </a:spcBef>
              <a:spcAft>
                <a:spcPts val="500"/>
              </a:spcAft>
              <a:buNone/>
            </a:pPr>
            <a:r>
              <a:rPr lang="fr" sz="1600">
                <a:solidFill>
                  <a:srgbClr val="414141"/>
                </a:solidFill>
                <a:latin typeface="Roboto Condensed"/>
                <a:ea typeface="Roboto Condensed"/>
                <a:cs typeface="Roboto Condensed"/>
                <a:sym typeface="Roboto Condensed"/>
              </a:rPr>
              <a:t>Inspection des prestation de vaccination </a:t>
            </a:r>
            <a:endParaRPr sz="1600">
              <a:solidFill>
                <a:srgbClr val="414141"/>
              </a:solidFill>
              <a:latin typeface="Roboto Condensed"/>
              <a:ea typeface="Roboto Condensed"/>
              <a:cs typeface="Roboto Condensed"/>
              <a:sym typeface="Roboto Condensed"/>
            </a:endParaRPr>
          </a:p>
        </p:txBody>
      </p:sp>
      <p:sp>
        <p:nvSpPr>
          <p:cNvPr id="386" name="Google Shape;386;g2f75455da22_0_51"/>
          <p:cNvSpPr/>
          <p:nvPr/>
        </p:nvSpPr>
        <p:spPr>
          <a:xfrm>
            <a:off x="8378488" y="4268619"/>
            <a:ext cx="256645" cy="273600"/>
          </a:xfrm>
          <a:prstGeom prst="ellipse">
            <a:avLst/>
          </a:prstGeom>
          <a:solidFill>
            <a:srgbClr val="145A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fr" sz="1400" b="0" i="0" u="none" strike="noStrike" cap="none">
                <a:solidFill>
                  <a:srgbClr val="FFFFFF"/>
                </a:solidFill>
                <a:latin typeface="Lato"/>
                <a:ea typeface="Lato"/>
                <a:cs typeface="Lato"/>
                <a:sym typeface="Lato"/>
              </a:rPr>
              <a:t>1</a:t>
            </a:r>
            <a:endParaRPr/>
          </a:p>
        </p:txBody>
      </p:sp>
      <p:sp>
        <p:nvSpPr>
          <p:cNvPr id="387" name="Google Shape;387;g2f75455da22_0_51"/>
          <p:cNvSpPr/>
          <p:nvPr/>
        </p:nvSpPr>
        <p:spPr>
          <a:xfrm>
            <a:off x="8381362" y="4760902"/>
            <a:ext cx="256645" cy="273600"/>
          </a:xfrm>
          <a:prstGeom prst="ellipse">
            <a:avLst/>
          </a:prstGeom>
          <a:solidFill>
            <a:srgbClr val="145A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fr" sz="1400" b="0" i="0" u="none" strike="noStrike" cap="none">
                <a:solidFill>
                  <a:srgbClr val="FFFFFF"/>
                </a:solidFill>
                <a:latin typeface="Lato"/>
                <a:ea typeface="Lato"/>
                <a:cs typeface="Lato"/>
                <a:sym typeface="Lato"/>
              </a:rPr>
              <a:t>2</a:t>
            </a:r>
            <a:endParaRPr/>
          </a:p>
        </p:txBody>
      </p:sp>
      <p:sp>
        <p:nvSpPr>
          <p:cNvPr id="388" name="Google Shape;388;g2f75455da22_0_51"/>
          <p:cNvSpPr/>
          <p:nvPr/>
        </p:nvSpPr>
        <p:spPr>
          <a:xfrm>
            <a:off x="8378488" y="5768748"/>
            <a:ext cx="256500" cy="273600"/>
          </a:xfrm>
          <a:prstGeom prst="ellipse">
            <a:avLst/>
          </a:prstGeom>
          <a:solidFill>
            <a:srgbClr val="145A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fr" sz="1400" b="0" i="0" u="none" strike="noStrike" cap="none">
                <a:solidFill>
                  <a:srgbClr val="FFFFFF"/>
                </a:solidFill>
                <a:latin typeface="Lato"/>
                <a:ea typeface="Lato"/>
                <a:cs typeface="Lato"/>
                <a:sym typeface="Lato"/>
              </a:rPr>
              <a:t>3</a:t>
            </a:r>
            <a:endParaRPr/>
          </a:p>
        </p:txBody>
      </p:sp>
      <p:sp>
        <p:nvSpPr>
          <p:cNvPr id="389" name="Google Shape;389;g2f75455da22_0_51"/>
          <p:cNvSpPr/>
          <p:nvPr/>
        </p:nvSpPr>
        <p:spPr>
          <a:xfrm>
            <a:off x="3982796" y="5508333"/>
            <a:ext cx="4226400" cy="699900"/>
          </a:xfrm>
          <a:prstGeom prst="roundRect">
            <a:avLst>
              <a:gd name="adj" fmla="val 16667"/>
            </a:avLst>
          </a:prstGeom>
          <a:solidFill>
            <a:srgbClr val="EEEEEE"/>
          </a:solidFill>
          <a:ln w="25400" cap="flat" cmpd="sng">
            <a:solidFill>
              <a:srgbClr val="145AB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fr" sz="1400" i="0" u="none" strike="noStrike" cap="none">
                <a:solidFill>
                  <a:srgbClr val="145ABE"/>
                </a:solidFill>
                <a:latin typeface="Roboto Condensed"/>
                <a:ea typeface="Roboto Condensed"/>
                <a:cs typeface="Roboto Condensed"/>
                <a:sym typeface="Roboto Condensed"/>
              </a:rPr>
              <a:t>Provinces prioritaires</a:t>
            </a:r>
            <a:r>
              <a:rPr lang="fr" sz="1400" i="0" u="none" strike="noStrike" cap="none" baseline="30000">
                <a:solidFill>
                  <a:srgbClr val="145ABE"/>
                </a:solidFill>
                <a:latin typeface="Roboto Condensed"/>
                <a:ea typeface="Roboto Condensed"/>
                <a:cs typeface="Roboto Condensed"/>
                <a:sym typeface="Roboto Condensed"/>
              </a:rPr>
              <a:t>1</a:t>
            </a:r>
            <a:r>
              <a:rPr lang="fr" sz="1400" i="0" u="none" strike="noStrike" cap="none">
                <a:solidFill>
                  <a:srgbClr val="145ABE"/>
                </a:solidFill>
                <a:latin typeface="Roboto Condensed"/>
                <a:ea typeface="Roboto Condensed"/>
                <a:cs typeface="Roboto Condensed"/>
                <a:sym typeface="Roboto Condensed"/>
              </a:rPr>
              <a:t> : </a:t>
            </a:r>
            <a:r>
              <a:rPr lang="fr" sz="1400" b="1" i="0" u="none" strike="noStrike" cap="none">
                <a:solidFill>
                  <a:srgbClr val="145ABE"/>
                </a:solidFill>
                <a:latin typeface="Roboto Condensed"/>
                <a:ea typeface="Roboto Condensed"/>
                <a:cs typeface="Roboto Condensed"/>
                <a:sym typeface="Roboto Condensed"/>
              </a:rPr>
              <a:t>Haut Katanga, Haut Lomami, Ituri, Kasai, Kinshasa, Kwilu, Mongala, Tanganyika, Tshuapa</a:t>
            </a:r>
            <a:endParaRPr sz="1400" b="1" i="0" u="none" strike="noStrike" cap="none">
              <a:solidFill>
                <a:srgbClr val="145ABE"/>
              </a:solidFill>
              <a:latin typeface="Roboto Condensed"/>
              <a:ea typeface="Roboto Condensed"/>
              <a:cs typeface="Roboto Condensed"/>
              <a:sym typeface="Roboto Condensed"/>
            </a:endParaRPr>
          </a:p>
        </p:txBody>
      </p:sp>
      <p:sp>
        <p:nvSpPr>
          <p:cNvPr id="390" name="Google Shape;390;g2f75455da22_0_51"/>
          <p:cNvSpPr/>
          <p:nvPr/>
        </p:nvSpPr>
        <p:spPr>
          <a:xfrm rot="5400000">
            <a:off x="2909410" y="3837186"/>
            <a:ext cx="2444100" cy="297300"/>
          </a:xfrm>
          <a:prstGeom prst="triangle">
            <a:avLst>
              <a:gd name="adj" fmla="val 50000"/>
            </a:avLst>
          </a:prstGeom>
          <a:solidFill>
            <a:srgbClr val="145A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6" b="0" i="0" u="none" strike="noStrike" cap="none">
              <a:solidFill>
                <a:srgbClr val="FFFFFF"/>
              </a:solidFill>
              <a:latin typeface="Arial"/>
              <a:ea typeface="Arial"/>
              <a:cs typeface="Arial"/>
              <a:sym typeface="Arial"/>
            </a:endParaRPr>
          </a:p>
        </p:txBody>
      </p:sp>
      <p:sp>
        <p:nvSpPr>
          <p:cNvPr id="391" name="Google Shape;391;g2f75455da22_0_51"/>
          <p:cNvSpPr txBox="1">
            <a:spLocks noGrp="1"/>
          </p:cNvSpPr>
          <p:nvPr>
            <p:ph type="title"/>
          </p:nvPr>
        </p:nvSpPr>
        <p:spPr>
          <a:xfrm>
            <a:off x="838200" y="-13250"/>
            <a:ext cx="11051100" cy="1124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600"/>
              <a:buFont typeface="Roboto Condensed"/>
              <a:buNone/>
            </a:pPr>
            <a:r>
              <a:rPr lang="fr" sz="2200"/>
              <a:t>En réponse, un plan d’urgence pour la relance de la vaccination de routine, nommé “Plan Mashako” est lancé en 2019 dans 9 provinces prioritaires </a:t>
            </a:r>
            <a:endParaRPr sz="2200"/>
          </a:p>
        </p:txBody>
      </p:sp>
      <p:cxnSp>
        <p:nvCxnSpPr>
          <p:cNvPr id="392" name="Google Shape;392;g2f75455da22_0_51"/>
          <p:cNvCxnSpPr/>
          <p:nvPr/>
        </p:nvCxnSpPr>
        <p:spPr>
          <a:xfrm rot="10800000" flipH="1">
            <a:off x="1000650" y="6308950"/>
            <a:ext cx="10505400" cy="47400"/>
          </a:xfrm>
          <a:prstGeom prst="straightConnector1">
            <a:avLst/>
          </a:prstGeom>
          <a:noFill/>
          <a:ln w="9525" cap="flat" cmpd="sng">
            <a:solidFill>
              <a:srgbClr val="9E9E9E"/>
            </a:solidFill>
            <a:prstDash val="solid"/>
            <a:round/>
            <a:headEnd type="none" w="med" len="med"/>
            <a:tailEnd type="none" w="med" len="med"/>
          </a:ln>
        </p:spPr>
      </p:cxnSp>
      <p:sp>
        <p:nvSpPr>
          <p:cNvPr id="393" name="Google Shape;393;g2f75455da22_0_51"/>
          <p:cNvSpPr txBox="1"/>
          <p:nvPr/>
        </p:nvSpPr>
        <p:spPr>
          <a:xfrm>
            <a:off x="1038975" y="6393625"/>
            <a:ext cx="10011600" cy="2772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fr" sz="900" b="1">
                <a:solidFill>
                  <a:srgbClr val="4472C4"/>
                </a:solidFill>
                <a:latin typeface="Roboto"/>
                <a:ea typeface="Roboto"/>
                <a:cs typeface="Roboto"/>
                <a:sym typeface="Roboto"/>
              </a:rPr>
              <a:t>Source</a:t>
            </a:r>
            <a:r>
              <a:rPr lang="fr" sz="900">
                <a:solidFill>
                  <a:srgbClr val="4472C4"/>
                </a:solidFill>
                <a:latin typeface="Roboto"/>
                <a:ea typeface="Roboto"/>
                <a:cs typeface="Roboto"/>
                <a:sym typeface="Roboto"/>
              </a:rPr>
              <a:t> : Ministère de la Santé de la RDC,.</a:t>
            </a:r>
            <a:endParaRPr sz="900">
              <a:solidFill>
                <a:srgbClr val="4472C4"/>
              </a:solidFill>
              <a:latin typeface="Roboto"/>
              <a:ea typeface="Roboto"/>
              <a:cs typeface="Roboto"/>
              <a:sym typeface="Roboto"/>
            </a:endParaRPr>
          </a:p>
          <a:p>
            <a:pPr marL="0" lvl="0" indent="0" algn="l" rtl="0">
              <a:spcBef>
                <a:spcPts val="0"/>
              </a:spcBef>
              <a:spcAft>
                <a:spcPts val="0"/>
              </a:spcAft>
              <a:buNone/>
            </a:pPr>
            <a:r>
              <a:rPr lang="fr" sz="900" b="1">
                <a:solidFill>
                  <a:srgbClr val="4472C4"/>
                </a:solidFill>
                <a:latin typeface="Roboto"/>
                <a:ea typeface="Roboto"/>
                <a:cs typeface="Roboto"/>
                <a:sym typeface="Roboto"/>
              </a:rPr>
              <a:t>Note: 1.</a:t>
            </a:r>
            <a:r>
              <a:rPr lang="fr" sz="900">
                <a:solidFill>
                  <a:srgbClr val="4472C4"/>
                </a:solidFill>
                <a:latin typeface="Roboto"/>
                <a:ea typeface="Roboto"/>
                <a:cs typeface="Roboto"/>
                <a:sym typeface="Roboto"/>
              </a:rPr>
              <a:t> le PEV a relié ses partenaires autour de 9 provinces regroupant la moitié des enfants sous vaccinés et zéro doses </a:t>
            </a:r>
            <a:endParaRPr sz="900">
              <a:solidFill>
                <a:srgbClr val="4472C4"/>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fcf1b98555_0_74"/>
          <p:cNvSpPr txBox="1">
            <a:spLocks noGrp="1"/>
          </p:cNvSpPr>
          <p:nvPr>
            <p:ph type="title"/>
          </p:nvPr>
        </p:nvSpPr>
        <p:spPr>
          <a:xfrm>
            <a:off x="838200" y="-13252"/>
            <a:ext cx="10515600" cy="1124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 sz="2200" dirty="0">
                <a:solidFill>
                  <a:schemeClr val="accent1"/>
                </a:solidFill>
              </a:rPr>
              <a:t>L’utilisation des données Gestion PEV fixe le cadre de redevabilité en produisant des indicateurs de processus sur lesquels sont calculés les primes de performance</a:t>
            </a:r>
            <a:endParaRPr dirty="0"/>
          </a:p>
        </p:txBody>
      </p:sp>
      <p:sp>
        <p:nvSpPr>
          <p:cNvPr id="400" name="Google Shape;400;g2fcf1b98555_0_7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
              <a:t>4</a:t>
            </a:fld>
            <a:endParaRPr/>
          </a:p>
        </p:txBody>
      </p:sp>
      <p:sp>
        <p:nvSpPr>
          <p:cNvPr id="401" name="Google Shape;401;g2fcf1b98555_0_74"/>
          <p:cNvSpPr/>
          <p:nvPr/>
        </p:nvSpPr>
        <p:spPr>
          <a:xfrm>
            <a:off x="936350" y="1169876"/>
            <a:ext cx="2118900" cy="1124700"/>
          </a:xfrm>
          <a:prstGeom prst="homePlate">
            <a:avLst>
              <a:gd name="adj" fmla="val 50000"/>
            </a:avLst>
          </a:prstGeom>
          <a:solidFill>
            <a:srgbClr val="C9DAF8"/>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b="1">
                <a:latin typeface="Roboto Condensed"/>
                <a:ea typeface="Roboto Condensed"/>
                <a:cs typeface="Roboto Condensed"/>
                <a:sym typeface="Roboto Condensed"/>
              </a:rPr>
              <a:t>1. Fixer les cibles de supervision</a:t>
            </a:r>
            <a:endParaRPr b="1">
              <a:latin typeface="Roboto Condensed"/>
              <a:ea typeface="Roboto Condensed"/>
              <a:cs typeface="Roboto Condensed"/>
              <a:sym typeface="Roboto Condensed"/>
            </a:endParaRPr>
          </a:p>
        </p:txBody>
      </p:sp>
      <p:sp>
        <p:nvSpPr>
          <p:cNvPr id="402" name="Google Shape;402;g2fcf1b98555_0_74"/>
          <p:cNvSpPr/>
          <p:nvPr/>
        </p:nvSpPr>
        <p:spPr>
          <a:xfrm>
            <a:off x="2755712" y="1169876"/>
            <a:ext cx="2374800" cy="1124700"/>
          </a:xfrm>
          <a:prstGeom prst="chevron">
            <a:avLst>
              <a:gd name="adj" fmla="val 50000"/>
            </a:avLst>
          </a:prstGeom>
          <a:solidFill>
            <a:srgbClr val="C9DAF8"/>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b="1">
                <a:latin typeface="Roboto Condensed"/>
                <a:ea typeface="Roboto Condensed"/>
                <a:cs typeface="Roboto Condensed"/>
                <a:sym typeface="Roboto Condensed"/>
              </a:rPr>
              <a:t>2. Suivre l'adhérence aux cibles via l’application Gestion PEV </a:t>
            </a:r>
            <a:endParaRPr b="1">
              <a:latin typeface="Roboto Condensed"/>
              <a:ea typeface="Roboto Condensed"/>
              <a:cs typeface="Roboto Condensed"/>
              <a:sym typeface="Roboto Condensed"/>
            </a:endParaRPr>
          </a:p>
        </p:txBody>
      </p:sp>
      <p:sp>
        <p:nvSpPr>
          <p:cNvPr id="403" name="Google Shape;403;g2fcf1b98555_0_74"/>
          <p:cNvSpPr/>
          <p:nvPr/>
        </p:nvSpPr>
        <p:spPr>
          <a:xfrm>
            <a:off x="4829841" y="1169875"/>
            <a:ext cx="2374800" cy="1124700"/>
          </a:xfrm>
          <a:prstGeom prst="chevron">
            <a:avLst>
              <a:gd name="adj" fmla="val 50000"/>
            </a:avLst>
          </a:prstGeom>
          <a:solidFill>
            <a:srgbClr val="C9DAF8"/>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b="1">
                <a:latin typeface="Roboto Condensed"/>
                <a:ea typeface="Roboto Condensed"/>
                <a:cs typeface="Roboto Condensed"/>
                <a:sym typeface="Roboto Condensed"/>
              </a:rPr>
              <a:t>3. Publier des rapports de performances </a:t>
            </a:r>
            <a:endParaRPr b="1">
              <a:latin typeface="Roboto Condensed"/>
              <a:ea typeface="Roboto Condensed"/>
              <a:cs typeface="Roboto Condensed"/>
              <a:sym typeface="Roboto Condensed"/>
            </a:endParaRPr>
          </a:p>
        </p:txBody>
      </p:sp>
      <p:sp>
        <p:nvSpPr>
          <p:cNvPr id="404" name="Google Shape;404;g2fcf1b98555_0_74"/>
          <p:cNvSpPr/>
          <p:nvPr/>
        </p:nvSpPr>
        <p:spPr>
          <a:xfrm>
            <a:off x="6909007" y="1169875"/>
            <a:ext cx="2374800" cy="1124700"/>
          </a:xfrm>
          <a:prstGeom prst="chevron">
            <a:avLst>
              <a:gd name="adj" fmla="val 50000"/>
            </a:avLst>
          </a:prstGeom>
          <a:solidFill>
            <a:srgbClr val="C9DAF8"/>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b="1">
                <a:latin typeface="Roboto Condensed"/>
                <a:ea typeface="Roboto Condensed"/>
                <a:cs typeface="Roboto Condensed"/>
                <a:sym typeface="Roboto Condensed"/>
              </a:rPr>
              <a:t>4. Analyser les performances lors de réunions</a:t>
            </a:r>
            <a:endParaRPr b="1">
              <a:latin typeface="Roboto Condensed"/>
              <a:ea typeface="Roboto Condensed"/>
              <a:cs typeface="Roboto Condensed"/>
              <a:sym typeface="Roboto Condensed"/>
            </a:endParaRPr>
          </a:p>
        </p:txBody>
      </p:sp>
      <p:sp>
        <p:nvSpPr>
          <p:cNvPr id="405" name="Google Shape;405;g2fcf1b98555_0_74"/>
          <p:cNvSpPr/>
          <p:nvPr/>
        </p:nvSpPr>
        <p:spPr>
          <a:xfrm>
            <a:off x="8979050" y="1169875"/>
            <a:ext cx="2374800" cy="1124700"/>
          </a:xfrm>
          <a:prstGeom prst="chevron">
            <a:avLst>
              <a:gd name="adj" fmla="val 50000"/>
            </a:avLst>
          </a:prstGeom>
          <a:solidFill>
            <a:srgbClr val="C9DAF8"/>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b="1">
                <a:latin typeface="Roboto Condensed"/>
                <a:ea typeface="Roboto Condensed"/>
                <a:cs typeface="Roboto Condensed"/>
                <a:sym typeface="Roboto Condensed"/>
              </a:rPr>
              <a:t>5. Distribuer des primes calculées sur la performance</a:t>
            </a:r>
            <a:endParaRPr b="1">
              <a:latin typeface="Roboto Condensed"/>
              <a:ea typeface="Roboto Condensed"/>
              <a:cs typeface="Roboto Condensed"/>
              <a:sym typeface="Roboto Condensed"/>
            </a:endParaRPr>
          </a:p>
        </p:txBody>
      </p:sp>
      <p:graphicFrame>
        <p:nvGraphicFramePr>
          <p:cNvPr id="406" name="Google Shape;406;g2fcf1b98555_0_74"/>
          <p:cNvGraphicFramePr/>
          <p:nvPr/>
        </p:nvGraphicFramePr>
        <p:xfrm>
          <a:off x="5695713" y="3869613"/>
          <a:ext cx="5658125" cy="2486700"/>
        </p:xfrm>
        <a:graphic>
          <a:graphicData uri="http://schemas.openxmlformats.org/drawingml/2006/table">
            <a:tbl>
              <a:tblPr>
                <a:noFill/>
                <a:tableStyleId>{874FF6CB-5B61-4207-AECE-3652DF285474}</a:tableStyleId>
              </a:tblPr>
              <a:tblGrid>
                <a:gridCol w="1176350">
                  <a:extLst>
                    <a:ext uri="{9D8B030D-6E8A-4147-A177-3AD203B41FA5}">
                      <a16:colId xmlns:a16="http://schemas.microsoft.com/office/drawing/2014/main" val="20000"/>
                    </a:ext>
                  </a:extLst>
                </a:gridCol>
                <a:gridCol w="1470400">
                  <a:extLst>
                    <a:ext uri="{9D8B030D-6E8A-4147-A177-3AD203B41FA5}">
                      <a16:colId xmlns:a16="http://schemas.microsoft.com/office/drawing/2014/main" val="20001"/>
                    </a:ext>
                  </a:extLst>
                </a:gridCol>
                <a:gridCol w="3011375">
                  <a:extLst>
                    <a:ext uri="{9D8B030D-6E8A-4147-A177-3AD203B41FA5}">
                      <a16:colId xmlns:a16="http://schemas.microsoft.com/office/drawing/2014/main" val="20002"/>
                    </a:ext>
                  </a:extLst>
                </a:gridCol>
              </a:tblGrid>
              <a:tr h="254300">
                <a:tc>
                  <a:txBody>
                    <a:bodyPr/>
                    <a:lstStyle/>
                    <a:p>
                      <a:pPr marL="0" lvl="0" indent="0" algn="l" rtl="0">
                        <a:lnSpc>
                          <a:spcPct val="115000"/>
                        </a:lnSpc>
                        <a:spcBef>
                          <a:spcPts val="0"/>
                        </a:spcBef>
                        <a:spcAft>
                          <a:spcPts val="0"/>
                        </a:spcAft>
                        <a:buNone/>
                      </a:pPr>
                      <a:r>
                        <a:rPr lang="fr" sz="1200" b="1"/>
                        <a:t>Niveau</a:t>
                      </a:r>
                      <a:endParaRPr sz="1200" b="1"/>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19050" cap="flat" cmpd="sng">
                      <a:solidFill>
                        <a:srgbClr val="1C4587"/>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0:0"/>
                      </a:ext>
                    </a:extLst>
                  </a:tcPr>
                </a:tc>
                <a:tc>
                  <a:txBody>
                    <a:bodyPr/>
                    <a:lstStyle/>
                    <a:p>
                      <a:pPr marL="0" lvl="0" indent="0" algn="l" rtl="0">
                        <a:lnSpc>
                          <a:spcPct val="115000"/>
                        </a:lnSpc>
                        <a:spcBef>
                          <a:spcPts val="0"/>
                        </a:spcBef>
                        <a:spcAft>
                          <a:spcPts val="0"/>
                        </a:spcAft>
                        <a:buNone/>
                      </a:pPr>
                      <a:r>
                        <a:rPr lang="fr" sz="1200" b="1"/>
                        <a:t>Type</a:t>
                      </a:r>
                      <a:endParaRPr sz="1200" b="1"/>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19050" cap="flat" cmpd="sng">
                      <a:solidFill>
                        <a:srgbClr val="1C4587"/>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0:1"/>
                      </a:ext>
                    </a:extLst>
                  </a:tcPr>
                </a:tc>
                <a:tc>
                  <a:txBody>
                    <a:bodyPr/>
                    <a:lstStyle/>
                    <a:p>
                      <a:pPr marL="0" lvl="0" indent="0" algn="l" rtl="0">
                        <a:lnSpc>
                          <a:spcPct val="115000"/>
                        </a:lnSpc>
                        <a:spcBef>
                          <a:spcPts val="0"/>
                        </a:spcBef>
                        <a:spcAft>
                          <a:spcPts val="0"/>
                        </a:spcAft>
                        <a:buNone/>
                      </a:pPr>
                      <a:r>
                        <a:rPr lang="fr" sz="1200" b="1"/>
                        <a:t>Base de calcul</a:t>
                      </a:r>
                      <a:endParaRPr sz="1200" b="1"/>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19050" cap="flat" cmpd="sng">
                      <a:solidFill>
                        <a:srgbClr val="1C4587"/>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0:2"/>
                      </a:ext>
                    </a:extLst>
                  </a:tcPr>
                </a:tc>
                <a:extLst>
                  <a:ext uri="{0D108BD9-81ED-4DB2-BD59-A6C34878D82A}">
                    <a16:rowId xmlns:a16="http://schemas.microsoft.com/office/drawing/2014/main" val="10000"/>
                  </a:ext>
                </a:extLst>
              </a:tr>
              <a:tr h="254300">
                <a:tc rowSpan="3">
                  <a:txBody>
                    <a:bodyPr/>
                    <a:lstStyle/>
                    <a:p>
                      <a:pPr marL="0" lvl="0" indent="0" algn="l" rtl="0">
                        <a:lnSpc>
                          <a:spcPct val="115000"/>
                        </a:lnSpc>
                        <a:spcBef>
                          <a:spcPts val="0"/>
                        </a:spcBef>
                        <a:spcAft>
                          <a:spcPts val="0"/>
                        </a:spcAft>
                        <a:buNone/>
                      </a:pPr>
                      <a:r>
                        <a:rPr lang="fr" sz="1200" b="1"/>
                        <a:t>National</a:t>
                      </a:r>
                      <a:endParaRPr sz="1200" b="1"/>
                    </a:p>
                  </a:txBody>
                  <a:tcPr marL="28575" marR="28575" marT="19050" marB="19050" anchor="ctr">
                    <a:lnL w="9525" cap="flat" cmpd="sng">
                      <a:solidFill>
                        <a:srgbClr val="CCCCCC">
                          <a:alpha val="0"/>
                        </a:srgbClr>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1C4587"/>
                      </a:solidFill>
                      <a:prstDash val="solid"/>
                      <a:round/>
                      <a:headEnd type="none" w="sm" len="sm"/>
                      <a:tailEnd type="none" w="sm" len="sm"/>
                    </a:lnT>
                    <a:lnB w="9525" cap="flat" cmpd="sng">
                      <a:solidFill>
                        <a:srgbClr val="1155CC"/>
                      </a:solidFill>
                      <a:prstDash val="solid"/>
                      <a:round/>
                      <a:headEnd type="none" w="sm" len="sm"/>
                      <a:tailEnd type="none" w="sm" len="sm"/>
                    </a:lnB>
                    <a:solidFill>
                      <a:srgbClr val="C9DAF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1:0"/>
                      </a:ext>
                    </a:extLst>
                  </a:tcPr>
                </a:tc>
                <a:tc rowSpan="2">
                  <a:txBody>
                    <a:bodyPr/>
                    <a:lstStyle/>
                    <a:p>
                      <a:pPr marL="0" lvl="0" indent="0" algn="l" rtl="0">
                        <a:lnSpc>
                          <a:spcPct val="115000"/>
                        </a:lnSpc>
                        <a:spcBef>
                          <a:spcPts val="0"/>
                        </a:spcBef>
                        <a:spcAft>
                          <a:spcPts val="0"/>
                        </a:spcAft>
                        <a:buNone/>
                      </a:pPr>
                      <a:r>
                        <a:rPr lang="fr" sz="1200"/>
                        <a:t>Primes de performance</a:t>
                      </a:r>
                      <a:endParaRPr sz="12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1C4587"/>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1:1"/>
                      </a:ext>
                    </a:extLst>
                  </a:tcPr>
                </a:tc>
                <a:tc>
                  <a:txBody>
                    <a:bodyPr/>
                    <a:lstStyle/>
                    <a:p>
                      <a:pPr marL="457200" lvl="0" indent="-304800" algn="l" rtl="0">
                        <a:lnSpc>
                          <a:spcPct val="115000"/>
                        </a:lnSpc>
                        <a:spcBef>
                          <a:spcPts val="0"/>
                        </a:spcBef>
                        <a:spcAft>
                          <a:spcPts val="0"/>
                        </a:spcAft>
                        <a:buSzPts val="1200"/>
                        <a:buChar char="➔"/>
                      </a:pPr>
                      <a:r>
                        <a:rPr lang="fr" sz="1200"/>
                        <a:t>Scores Mashako</a:t>
                      </a:r>
                      <a:endParaRPr sz="12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19050" cap="flat" cmpd="sng">
                      <a:solidFill>
                        <a:srgbClr val="1C4587"/>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1:2"/>
                      </a:ext>
                    </a:extLst>
                  </a:tcPr>
                </a:tc>
                <a:extLst>
                  <a:ext uri="{0D108BD9-81ED-4DB2-BD59-A6C34878D82A}">
                    <a16:rowId xmlns:a16="http://schemas.microsoft.com/office/drawing/2014/main" val="10001"/>
                  </a:ext>
                </a:extLst>
              </a:tr>
              <a:tr h="258625">
                <a:tc vMerge="1">
                  <a:txBody>
                    <a:bodyPr/>
                    <a:lstStyle/>
                    <a:p>
                      <a:endParaRPr lang="fr-FR"/>
                    </a:p>
                  </a:txBody>
                  <a:tcPr/>
                </a:tc>
                <a:tc vMerge="1">
                  <a:txBody>
                    <a:bodyPr/>
                    <a:lstStyle/>
                    <a:p>
                      <a:endParaRPr lang="fr-FR"/>
                    </a:p>
                  </a:txBody>
                  <a:tcPr/>
                </a:tc>
                <a:tc>
                  <a:txBody>
                    <a:bodyPr/>
                    <a:lstStyle/>
                    <a:p>
                      <a:pPr marL="457200" lvl="0" indent="-304800" algn="l" rtl="0">
                        <a:lnSpc>
                          <a:spcPct val="115000"/>
                        </a:lnSpc>
                        <a:spcBef>
                          <a:spcPts val="0"/>
                        </a:spcBef>
                        <a:spcAft>
                          <a:spcPts val="0"/>
                        </a:spcAft>
                        <a:buSzPts val="1200"/>
                        <a:buChar char="➔"/>
                      </a:pPr>
                      <a:r>
                        <a:rPr lang="fr" sz="1200"/>
                        <a:t>Production de livrables</a:t>
                      </a:r>
                      <a:endParaRPr sz="12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2:2"/>
                      </a:ext>
                    </a:extLst>
                  </a:tcPr>
                </a:tc>
                <a:extLst>
                  <a:ext uri="{0D108BD9-81ED-4DB2-BD59-A6C34878D82A}">
                    <a16:rowId xmlns:a16="http://schemas.microsoft.com/office/drawing/2014/main" val="10002"/>
                  </a:ext>
                </a:extLst>
              </a:tr>
              <a:tr h="707575">
                <a:tc vMerge="1">
                  <a:txBody>
                    <a:bodyPr/>
                    <a:lstStyle/>
                    <a:p>
                      <a:endParaRPr lang="fr-FR"/>
                    </a:p>
                  </a:txBody>
                  <a:tcPr/>
                </a:tc>
                <a:tc>
                  <a:txBody>
                    <a:bodyPr/>
                    <a:lstStyle/>
                    <a:p>
                      <a:pPr marL="0" lvl="0" indent="0" algn="l" rtl="0">
                        <a:lnSpc>
                          <a:spcPct val="115000"/>
                        </a:lnSpc>
                        <a:spcBef>
                          <a:spcPts val="0"/>
                        </a:spcBef>
                        <a:spcAft>
                          <a:spcPts val="0"/>
                        </a:spcAft>
                        <a:buClr>
                          <a:schemeClr val="dk1"/>
                        </a:buClr>
                        <a:buSzPts val="1100"/>
                        <a:buFont typeface="Arial"/>
                        <a:buNone/>
                      </a:pPr>
                      <a:r>
                        <a:rPr lang="fr" sz="1200">
                          <a:solidFill>
                            <a:schemeClr val="dk1"/>
                          </a:solidFill>
                        </a:rPr>
                        <a:t>Primes</a:t>
                      </a:r>
                      <a:endParaRPr sz="12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1155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3:1"/>
                      </a:ext>
                    </a:extLst>
                  </a:tcPr>
                </a:tc>
                <a:tc>
                  <a:txBody>
                    <a:bodyPr/>
                    <a:lstStyle/>
                    <a:p>
                      <a:pPr marL="457200" lvl="0" indent="-304800" algn="l" rtl="0">
                        <a:lnSpc>
                          <a:spcPct val="115000"/>
                        </a:lnSpc>
                        <a:spcBef>
                          <a:spcPts val="0"/>
                        </a:spcBef>
                        <a:spcAft>
                          <a:spcPts val="0"/>
                        </a:spcAft>
                        <a:buSzPts val="1200"/>
                        <a:buChar char="➔"/>
                      </a:pPr>
                      <a:r>
                        <a:rPr lang="fr" sz="1200"/>
                        <a:t>Moyenne trimestrielle des scores Mashako de la province ou de la Zone de Santé</a:t>
                      </a:r>
                      <a:endParaRPr sz="12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1155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3:2"/>
                      </a:ext>
                    </a:extLst>
                  </a:tcPr>
                </a:tc>
                <a:extLst>
                  <a:ext uri="{0D108BD9-81ED-4DB2-BD59-A6C34878D82A}">
                    <a16:rowId xmlns:a16="http://schemas.microsoft.com/office/drawing/2014/main" val="10003"/>
                  </a:ext>
                </a:extLst>
              </a:tr>
              <a:tr h="474675">
                <a:tc rowSpan="2">
                  <a:txBody>
                    <a:bodyPr/>
                    <a:lstStyle/>
                    <a:p>
                      <a:pPr marL="0" lvl="0" indent="0" algn="l" rtl="0">
                        <a:lnSpc>
                          <a:spcPct val="115000"/>
                        </a:lnSpc>
                        <a:spcBef>
                          <a:spcPts val="0"/>
                        </a:spcBef>
                        <a:spcAft>
                          <a:spcPts val="0"/>
                        </a:spcAft>
                        <a:buNone/>
                      </a:pPr>
                      <a:r>
                        <a:rPr lang="fr" sz="1200" b="1"/>
                        <a:t>Province (DPS) et</a:t>
                      </a:r>
                      <a:endParaRPr sz="1200" b="1"/>
                    </a:p>
                    <a:p>
                      <a:pPr marL="0" lvl="0" indent="0" algn="l" rtl="0">
                        <a:lnSpc>
                          <a:spcPct val="115000"/>
                        </a:lnSpc>
                        <a:spcBef>
                          <a:spcPts val="0"/>
                        </a:spcBef>
                        <a:spcAft>
                          <a:spcPts val="0"/>
                        </a:spcAft>
                        <a:buNone/>
                      </a:pPr>
                      <a:r>
                        <a:rPr lang="fr" sz="1200" b="1"/>
                        <a:t>Zone de santé</a:t>
                      </a:r>
                      <a:endParaRPr sz="1200" b="1"/>
                    </a:p>
                  </a:txBody>
                  <a:tcPr marL="28575" marR="28575" marT="19050" marB="19050" anchor="ctr">
                    <a:lnL w="9525" cap="flat" cmpd="sng">
                      <a:solidFill>
                        <a:srgbClr val="CCCCCC">
                          <a:alpha val="0"/>
                        </a:srgbClr>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1155CC"/>
                      </a:solidFill>
                      <a:prstDash val="solid"/>
                      <a:round/>
                      <a:headEnd type="none" w="sm" len="sm"/>
                      <a:tailEnd type="none" w="sm" len="sm"/>
                    </a:lnT>
                    <a:lnB w="19050" cap="flat" cmpd="sng">
                      <a:solidFill>
                        <a:srgbClr val="B7B7B7"/>
                      </a:solidFill>
                      <a:prstDash val="solid"/>
                      <a:round/>
                      <a:headEnd type="none" w="sm" len="sm"/>
                      <a:tailEnd type="none" w="sm" len="sm"/>
                    </a:lnB>
                    <a:solidFill>
                      <a:srgbClr val="C9DAF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4:0"/>
                      </a:ext>
                    </a:extLst>
                  </a:tcPr>
                </a:tc>
                <a:tc>
                  <a:txBody>
                    <a:bodyPr/>
                    <a:lstStyle/>
                    <a:p>
                      <a:pPr marL="0" lvl="0" indent="0" algn="l" rtl="0">
                        <a:lnSpc>
                          <a:spcPct val="115000"/>
                        </a:lnSpc>
                        <a:spcBef>
                          <a:spcPts val="0"/>
                        </a:spcBef>
                        <a:spcAft>
                          <a:spcPts val="0"/>
                        </a:spcAft>
                        <a:buNone/>
                      </a:pPr>
                      <a:r>
                        <a:rPr lang="fr" sz="1200"/>
                        <a:t>Primes de performance</a:t>
                      </a:r>
                      <a:endParaRPr sz="12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1155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4:1"/>
                      </a:ext>
                    </a:extLst>
                  </a:tcPr>
                </a:tc>
                <a:tc>
                  <a:txBody>
                    <a:bodyPr/>
                    <a:lstStyle/>
                    <a:p>
                      <a:pPr marL="457200" lvl="0" indent="-304800" algn="l" rtl="0">
                        <a:lnSpc>
                          <a:spcPct val="115000"/>
                        </a:lnSpc>
                        <a:spcBef>
                          <a:spcPts val="0"/>
                        </a:spcBef>
                        <a:spcAft>
                          <a:spcPts val="0"/>
                        </a:spcAft>
                        <a:buSzPts val="1200"/>
                        <a:buChar char="➔"/>
                      </a:pPr>
                      <a:r>
                        <a:rPr lang="fr" sz="1200"/>
                        <a:t>Performance trimestrielle des scores Mashako</a:t>
                      </a:r>
                      <a:endParaRPr sz="12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1155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4:2"/>
                      </a:ext>
                    </a:extLst>
                  </a:tcPr>
                </a:tc>
                <a:extLst>
                  <a:ext uri="{0D108BD9-81ED-4DB2-BD59-A6C34878D82A}">
                    <a16:rowId xmlns:a16="http://schemas.microsoft.com/office/drawing/2014/main" val="10004"/>
                  </a:ext>
                </a:extLst>
              </a:tr>
              <a:tr h="537225">
                <a:tc vMerge="1">
                  <a:txBody>
                    <a:bodyPr/>
                    <a:lstStyle/>
                    <a:p>
                      <a:endParaRPr lang="fr-FR"/>
                    </a:p>
                  </a:txBody>
                  <a:tcPr/>
                </a:tc>
                <a:tc>
                  <a:txBody>
                    <a:bodyPr/>
                    <a:lstStyle/>
                    <a:p>
                      <a:pPr marL="0" lvl="0" indent="0" algn="l" rtl="0">
                        <a:lnSpc>
                          <a:spcPct val="115000"/>
                        </a:lnSpc>
                        <a:spcBef>
                          <a:spcPts val="0"/>
                        </a:spcBef>
                        <a:spcAft>
                          <a:spcPts val="0"/>
                        </a:spcAft>
                        <a:buNone/>
                      </a:pPr>
                      <a:r>
                        <a:rPr lang="fr" sz="1200"/>
                        <a:t>Supervision</a:t>
                      </a:r>
                      <a:endParaRPr sz="12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B7B7B7"/>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5:1"/>
                      </a:ext>
                    </a:extLst>
                  </a:tcPr>
                </a:tc>
                <a:tc>
                  <a:txBody>
                    <a:bodyPr/>
                    <a:lstStyle/>
                    <a:p>
                      <a:pPr marL="457200" lvl="0" indent="-304800" algn="l" rtl="0">
                        <a:lnSpc>
                          <a:spcPct val="115000"/>
                        </a:lnSpc>
                        <a:spcBef>
                          <a:spcPts val="0"/>
                        </a:spcBef>
                        <a:spcAft>
                          <a:spcPts val="0"/>
                        </a:spcAft>
                        <a:buSzPts val="1200"/>
                        <a:buChar char="➔"/>
                      </a:pPr>
                      <a:r>
                        <a:rPr lang="fr" sz="1200"/>
                        <a:t>Moyenne de supervision des Aires de santé par la province</a:t>
                      </a:r>
                      <a:endParaRPr sz="12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B7B7B7"/>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06:5:2"/>
                      </a:ext>
                    </a:extLst>
                  </a:tcPr>
                </a:tc>
                <a:extLst>
                  <a:ext uri="{0D108BD9-81ED-4DB2-BD59-A6C34878D82A}">
                    <a16:rowId xmlns:a16="http://schemas.microsoft.com/office/drawing/2014/main" val="10005"/>
                  </a:ext>
                </a:extLst>
              </a:tr>
            </a:tbl>
          </a:graphicData>
        </a:graphic>
      </p:graphicFrame>
      <p:pic>
        <p:nvPicPr>
          <p:cNvPr id="407" name="Google Shape;407;g2fcf1b98555_0_74"/>
          <p:cNvPicPr preferRelativeResize="0"/>
          <p:nvPr/>
        </p:nvPicPr>
        <p:blipFill>
          <a:blip r:embed="rId3">
            <a:alphaModFix/>
          </a:blip>
          <a:stretch>
            <a:fillRect/>
          </a:stretch>
        </p:blipFill>
        <p:spPr>
          <a:xfrm>
            <a:off x="1245000" y="3869612"/>
            <a:ext cx="3885500" cy="2486725"/>
          </a:xfrm>
          <a:prstGeom prst="rect">
            <a:avLst/>
          </a:prstGeom>
          <a:noFill/>
          <a:ln>
            <a:noFill/>
          </a:ln>
        </p:spPr>
      </p:pic>
      <p:sp>
        <p:nvSpPr>
          <p:cNvPr id="408" name="Google Shape;408;g2fcf1b98555_0_74"/>
          <p:cNvSpPr/>
          <p:nvPr/>
        </p:nvSpPr>
        <p:spPr>
          <a:xfrm>
            <a:off x="9236039" y="2529650"/>
            <a:ext cx="1492324" cy="869226"/>
          </a:xfrm>
          <a:custGeom>
            <a:avLst/>
            <a:gdLst/>
            <a:ahLst/>
            <a:cxnLst/>
            <a:rect l="l" t="t" r="r" b="b"/>
            <a:pathLst>
              <a:path w="1787214" h="1190720" extrusionOk="0">
                <a:moveTo>
                  <a:pt x="0" y="0"/>
                </a:moveTo>
                <a:lnTo>
                  <a:pt x="1787214" y="0"/>
                </a:lnTo>
                <a:lnTo>
                  <a:pt x="1787214" y="1190720"/>
                </a:lnTo>
                <a:lnTo>
                  <a:pt x="0" y="1190720"/>
                </a:lnTo>
                <a:lnTo>
                  <a:pt x="0" y="0"/>
                </a:lnTo>
                <a:close/>
              </a:path>
            </a:pathLst>
          </a:custGeom>
          <a:blipFill rotWithShape="1">
            <a:blip r:embed="rId4">
              <a:alphaModFix/>
            </a:blip>
            <a:stretch>
              <a:fillRect t="-49" r="-708" b="-8219"/>
            </a:stretch>
          </a:blip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sp>
        <p:nvSpPr>
          <p:cNvPr id="409" name="Google Shape;409;g2fcf1b98555_0_74"/>
          <p:cNvSpPr/>
          <p:nvPr/>
        </p:nvSpPr>
        <p:spPr>
          <a:xfrm>
            <a:off x="5015325" y="2529936"/>
            <a:ext cx="1412997" cy="868653"/>
          </a:xfrm>
          <a:custGeom>
            <a:avLst/>
            <a:gdLst/>
            <a:ahLst/>
            <a:cxnLst/>
            <a:rect l="l" t="t" r="r" b="b"/>
            <a:pathLst>
              <a:path w="1799996" h="1194025" extrusionOk="0">
                <a:moveTo>
                  <a:pt x="0" y="0"/>
                </a:moveTo>
                <a:lnTo>
                  <a:pt x="1799997" y="0"/>
                </a:lnTo>
                <a:lnTo>
                  <a:pt x="1799997" y="1194025"/>
                </a:lnTo>
                <a:lnTo>
                  <a:pt x="0" y="1194025"/>
                </a:lnTo>
                <a:lnTo>
                  <a:pt x="0" y="0"/>
                </a:lnTo>
                <a:close/>
              </a:path>
            </a:pathLst>
          </a:custGeom>
          <a:blipFill rotWithShape="1">
            <a:blip r:embed="rId5">
              <a:alphaModFix/>
            </a:blip>
            <a:stretch>
              <a:fillRect l="-779" t="-18039" b="-1969"/>
            </a:stretch>
          </a:blip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grpSp>
        <p:nvGrpSpPr>
          <p:cNvPr id="410" name="Google Shape;410;g2fcf1b98555_0_74"/>
          <p:cNvGrpSpPr/>
          <p:nvPr/>
        </p:nvGrpSpPr>
        <p:grpSpPr>
          <a:xfrm>
            <a:off x="3156218" y="2408356"/>
            <a:ext cx="1065412" cy="1111814"/>
            <a:chOff x="2452754" y="1679533"/>
            <a:chExt cx="1799987" cy="1756698"/>
          </a:xfrm>
        </p:grpSpPr>
        <p:sp>
          <p:nvSpPr>
            <p:cNvPr id="411" name="Google Shape;411;g2fcf1b98555_0_74"/>
            <p:cNvSpPr/>
            <p:nvPr/>
          </p:nvSpPr>
          <p:spPr>
            <a:xfrm>
              <a:off x="2452754" y="1682420"/>
              <a:ext cx="892397" cy="1753810"/>
            </a:xfrm>
            <a:custGeom>
              <a:avLst/>
              <a:gdLst/>
              <a:ahLst/>
              <a:cxnLst/>
              <a:rect l="l" t="t" r="r" b="b"/>
              <a:pathLst>
                <a:path w="892397" h="1753810" extrusionOk="0">
                  <a:moveTo>
                    <a:pt x="0" y="0"/>
                  </a:moveTo>
                  <a:lnTo>
                    <a:pt x="892397" y="0"/>
                  </a:lnTo>
                  <a:lnTo>
                    <a:pt x="892397" y="1753809"/>
                  </a:lnTo>
                  <a:lnTo>
                    <a:pt x="0" y="1753809"/>
                  </a:lnTo>
                  <a:lnTo>
                    <a:pt x="0" y="0"/>
                  </a:lnTo>
                  <a:close/>
                </a:path>
              </a:pathLst>
            </a:custGeom>
            <a:blipFill rotWithShape="1">
              <a:blip r:embed="rId6">
                <a:alphaModFix/>
              </a:blip>
              <a:stretch>
                <a:fillRect/>
              </a:stretch>
            </a:blip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sp>
          <p:nvSpPr>
            <p:cNvPr id="412" name="Google Shape;412;g2fcf1b98555_0_74"/>
            <p:cNvSpPr/>
            <p:nvPr/>
          </p:nvSpPr>
          <p:spPr>
            <a:xfrm>
              <a:off x="2452754" y="1682420"/>
              <a:ext cx="892397" cy="1753810"/>
            </a:xfrm>
            <a:custGeom>
              <a:avLst/>
              <a:gdLst/>
              <a:ahLst/>
              <a:cxnLst/>
              <a:rect l="l" t="t" r="r" b="b"/>
              <a:pathLst>
                <a:path w="892397" h="1753810" extrusionOk="0">
                  <a:moveTo>
                    <a:pt x="0" y="0"/>
                  </a:moveTo>
                  <a:lnTo>
                    <a:pt x="892397" y="0"/>
                  </a:lnTo>
                  <a:lnTo>
                    <a:pt x="892397" y="1753809"/>
                  </a:lnTo>
                  <a:lnTo>
                    <a:pt x="0" y="1753809"/>
                  </a:lnTo>
                  <a:lnTo>
                    <a:pt x="0" y="0"/>
                  </a:lnTo>
                  <a:close/>
                </a:path>
              </a:pathLst>
            </a:custGeom>
            <a:blipFill rotWithShape="1">
              <a:blip r:embed="rId7">
                <a:alphaModFix/>
              </a:blip>
              <a:stretch>
                <a:fillRect/>
              </a:stretch>
            </a:blip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sp>
          <p:nvSpPr>
            <p:cNvPr id="413" name="Google Shape;413;g2fcf1b98555_0_74"/>
            <p:cNvSpPr/>
            <p:nvPr/>
          </p:nvSpPr>
          <p:spPr>
            <a:xfrm>
              <a:off x="2487673" y="1775279"/>
              <a:ext cx="784412" cy="1394536"/>
            </a:xfrm>
            <a:custGeom>
              <a:avLst/>
              <a:gdLst/>
              <a:ahLst/>
              <a:cxnLst/>
              <a:rect l="l" t="t" r="r" b="b"/>
              <a:pathLst>
                <a:path w="784412" h="1394536" extrusionOk="0">
                  <a:moveTo>
                    <a:pt x="0" y="0"/>
                  </a:moveTo>
                  <a:lnTo>
                    <a:pt x="784412" y="0"/>
                  </a:lnTo>
                  <a:lnTo>
                    <a:pt x="784412" y="1394536"/>
                  </a:lnTo>
                  <a:lnTo>
                    <a:pt x="0" y="1394536"/>
                  </a:lnTo>
                  <a:lnTo>
                    <a:pt x="0" y="0"/>
                  </a:lnTo>
                  <a:close/>
                </a:path>
              </a:pathLst>
            </a:custGeom>
            <a:blipFill rotWithShape="1">
              <a:blip r:embed="rId8">
                <a:alphaModFix/>
              </a:blip>
              <a:stretch>
                <a:fillRect/>
              </a:stretch>
            </a:blip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sp>
          <p:nvSpPr>
            <p:cNvPr id="414" name="Google Shape;414;g2fcf1b98555_0_74"/>
            <p:cNvSpPr/>
            <p:nvPr/>
          </p:nvSpPr>
          <p:spPr>
            <a:xfrm>
              <a:off x="2487673" y="1775279"/>
              <a:ext cx="784412" cy="1394536"/>
            </a:xfrm>
            <a:custGeom>
              <a:avLst/>
              <a:gdLst/>
              <a:ahLst/>
              <a:cxnLst/>
              <a:rect l="l" t="t" r="r" b="b"/>
              <a:pathLst>
                <a:path w="784412" h="1394536" extrusionOk="0">
                  <a:moveTo>
                    <a:pt x="0" y="0"/>
                  </a:moveTo>
                  <a:lnTo>
                    <a:pt x="784412" y="0"/>
                  </a:lnTo>
                  <a:lnTo>
                    <a:pt x="784412" y="1394536"/>
                  </a:lnTo>
                  <a:lnTo>
                    <a:pt x="0" y="1394536"/>
                  </a:lnTo>
                  <a:lnTo>
                    <a:pt x="0" y="0"/>
                  </a:lnTo>
                  <a:close/>
                </a:path>
              </a:pathLst>
            </a:custGeom>
            <a:blipFill rotWithShape="1">
              <a:blip r:embed="rId9">
                <a:alphaModFix/>
              </a:blip>
              <a:stretch>
                <a:fillRect/>
              </a:stretch>
            </a:blip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sp>
          <p:nvSpPr>
            <p:cNvPr id="415" name="Google Shape;415;g2fcf1b98555_0_74"/>
            <p:cNvSpPr/>
            <p:nvPr/>
          </p:nvSpPr>
          <p:spPr>
            <a:xfrm>
              <a:off x="3360344" y="1682420"/>
              <a:ext cx="892397" cy="1753810"/>
            </a:xfrm>
            <a:custGeom>
              <a:avLst/>
              <a:gdLst/>
              <a:ahLst/>
              <a:cxnLst/>
              <a:rect l="l" t="t" r="r" b="b"/>
              <a:pathLst>
                <a:path w="892397" h="1753810" extrusionOk="0">
                  <a:moveTo>
                    <a:pt x="0" y="0"/>
                  </a:moveTo>
                  <a:lnTo>
                    <a:pt x="892397" y="0"/>
                  </a:lnTo>
                  <a:lnTo>
                    <a:pt x="892397" y="1753809"/>
                  </a:lnTo>
                  <a:lnTo>
                    <a:pt x="0" y="1753809"/>
                  </a:lnTo>
                  <a:lnTo>
                    <a:pt x="0" y="0"/>
                  </a:lnTo>
                  <a:close/>
                </a:path>
              </a:pathLst>
            </a:custGeom>
            <a:blipFill rotWithShape="1">
              <a:blip r:embed="rId6">
                <a:alphaModFix/>
              </a:blip>
              <a:stretch>
                <a:fillRect/>
              </a:stretch>
            </a:blip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sp>
          <p:nvSpPr>
            <p:cNvPr id="416" name="Google Shape;416;g2fcf1b98555_0_74"/>
            <p:cNvSpPr/>
            <p:nvPr/>
          </p:nvSpPr>
          <p:spPr>
            <a:xfrm>
              <a:off x="3360344" y="1679532"/>
              <a:ext cx="892397" cy="1753810"/>
            </a:xfrm>
            <a:custGeom>
              <a:avLst/>
              <a:gdLst/>
              <a:ahLst/>
              <a:cxnLst/>
              <a:rect l="l" t="t" r="r" b="b"/>
              <a:pathLst>
                <a:path w="892397" h="1753810" extrusionOk="0">
                  <a:moveTo>
                    <a:pt x="0" y="0"/>
                  </a:moveTo>
                  <a:lnTo>
                    <a:pt x="892397" y="0"/>
                  </a:lnTo>
                  <a:lnTo>
                    <a:pt x="892397" y="1753809"/>
                  </a:lnTo>
                  <a:lnTo>
                    <a:pt x="0" y="1753809"/>
                  </a:lnTo>
                  <a:lnTo>
                    <a:pt x="0" y="0"/>
                  </a:lnTo>
                  <a:close/>
                </a:path>
              </a:pathLst>
            </a:custGeom>
            <a:blipFill rotWithShape="1">
              <a:blip r:embed="rId7">
                <a:alphaModFix/>
              </a:blip>
              <a:stretch>
                <a:fillRect/>
              </a:stretch>
            </a:blip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sp>
          <p:nvSpPr>
            <p:cNvPr id="417" name="Google Shape;417;g2fcf1b98555_0_74"/>
            <p:cNvSpPr/>
            <p:nvPr/>
          </p:nvSpPr>
          <p:spPr>
            <a:xfrm>
              <a:off x="3402597" y="1775279"/>
              <a:ext cx="784403" cy="1394517"/>
            </a:xfrm>
            <a:custGeom>
              <a:avLst/>
              <a:gdLst/>
              <a:ahLst/>
              <a:cxnLst/>
              <a:rect l="l" t="t" r="r" b="b"/>
              <a:pathLst>
                <a:path w="784403" h="1394517" extrusionOk="0">
                  <a:moveTo>
                    <a:pt x="0" y="0"/>
                  </a:moveTo>
                  <a:lnTo>
                    <a:pt x="784403" y="0"/>
                  </a:lnTo>
                  <a:lnTo>
                    <a:pt x="784403" y="1394517"/>
                  </a:lnTo>
                  <a:lnTo>
                    <a:pt x="0" y="1394517"/>
                  </a:lnTo>
                  <a:lnTo>
                    <a:pt x="0" y="0"/>
                  </a:lnTo>
                  <a:close/>
                </a:path>
              </a:pathLst>
            </a:custGeom>
            <a:blipFill rotWithShape="1">
              <a:blip r:embed="rId8">
                <a:alphaModFix/>
              </a:blip>
              <a:stretch>
                <a:fillRect/>
              </a:stretch>
            </a:blip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sp>
          <p:nvSpPr>
            <p:cNvPr id="418" name="Google Shape;418;g2fcf1b98555_0_74"/>
            <p:cNvSpPr/>
            <p:nvPr/>
          </p:nvSpPr>
          <p:spPr>
            <a:xfrm>
              <a:off x="3402597" y="1775279"/>
              <a:ext cx="784403" cy="1394517"/>
            </a:xfrm>
            <a:custGeom>
              <a:avLst/>
              <a:gdLst/>
              <a:ahLst/>
              <a:cxnLst/>
              <a:rect l="l" t="t" r="r" b="b"/>
              <a:pathLst>
                <a:path w="784403" h="1394517" extrusionOk="0">
                  <a:moveTo>
                    <a:pt x="0" y="0"/>
                  </a:moveTo>
                  <a:lnTo>
                    <a:pt x="784403" y="0"/>
                  </a:lnTo>
                  <a:lnTo>
                    <a:pt x="784403" y="1394517"/>
                  </a:lnTo>
                  <a:lnTo>
                    <a:pt x="0" y="1394517"/>
                  </a:lnTo>
                  <a:lnTo>
                    <a:pt x="0" y="0"/>
                  </a:lnTo>
                  <a:close/>
                </a:path>
              </a:pathLst>
            </a:custGeom>
            <a:blipFill rotWithShape="1">
              <a:blip r:embed="rId10">
                <a:alphaModFix/>
              </a:blip>
              <a:stretch>
                <a:fillRect/>
              </a:stretch>
            </a:blip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grpSp>
      <p:sp>
        <p:nvSpPr>
          <p:cNvPr id="419" name="Google Shape;419;g2fcf1b98555_0_74"/>
          <p:cNvSpPr/>
          <p:nvPr/>
        </p:nvSpPr>
        <p:spPr>
          <a:xfrm>
            <a:off x="936350" y="2583581"/>
            <a:ext cx="1271245" cy="761363"/>
          </a:xfrm>
          <a:custGeom>
            <a:avLst/>
            <a:gdLst/>
            <a:ahLst/>
            <a:cxnLst/>
            <a:rect l="l" t="t" r="r" b="b"/>
            <a:pathLst>
              <a:path w="1624594" h="1018546" extrusionOk="0">
                <a:moveTo>
                  <a:pt x="0" y="0"/>
                </a:moveTo>
                <a:lnTo>
                  <a:pt x="1624593" y="0"/>
                </a:lnTo>
                <a:lnTo>
                  <a:pt x="1624593" y="1018546"/>
                </a:lnTo>
                <a:lnTo>
                  <a:pt x="0" y="1018546"/>
                </a:lnTo>
                <a:lnTo>
                  <a:pt x="0" y="0"/>
                </a:lnTo>
                <a:close/>
              </a:path>
            </a:pathLst>
          </a:custGeom>
          <a:blipFill rotWithShape="1">
            <a:blip r:embed="rId11">
              <a:alphaModFix/>
            </a:blip>
            <a:stretch>
              <a:fillRect/>
            </a:stretch>
          </a:blip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sp>
        <p:nvSpPr>
          <p:cNvPr id="420" name="Google Shape;420;g2fcf1b98555_0_74"/>
          <p:cNvSpPr/>
          <p:nvPr/>
        </p:nvSpPr>
        <p:spPr>
          <a:xfrm>
            <a:off x="1187426" y="2529919"/>
            <a:ext cx="1348740" cy="868688"/>
          </a:xfrm>
          <a:custGeom>
            <a:avLst/>
            <a:gdLst/>
            <a:ahLst/>
            <a:cxnLst/>
            <a:rect l="l" t="t" r="r" b="b"/>
            <a:pathLst>
              <a:path w="1685925" h="1092689" extrusionOk="0">
                <a:moveTo>
                  <a:pt x="0" y="0"/>
                </a:moveTo>
                <a:lnTo>
                  <a:pt x="1685925" y="0"/>
                </a:lnTo>
                <a:lnTo>
                  <a:pt x="1685925" y="1092689"/>
                </a:lnTo>
                <a:lnTo>
                  <a:pt x="0" y="1092689"/>
                </a:lnTo>
                <a:lnTo>
                  <a:pt x="0" y="0"/>
                </a:lnTo>
                <a:close/>
              </a:path>
            </a:pathLst>
          </a:custGeom>
          <a:blipFill rotWithShape="1">
            <a:blip r:embed="rId12">
              <a:alphaModFix/>
            </a:blip>
            <a:stretch>
              <a:fillRect/>
            </a:stretch>
          </a:blip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pic>
        <p:nvPicPr>
          <p:cNvPr id="421" name="Google Shape;421;g2fcf1b98555_0_74"/>
          <p:cNvPicPr preferRelativeResize="0"/>
          <p:nvPr/>
        </p:nvPicPr>
        <p:blipFill>
          <a:blip r:embed="rId13">
            <a:alphaModFix/>
          </a:blip>
          <a:stretch>
            <a:fillRect/>
          </a:stretch>
        </p:blipFill>
        <p:spPr>
          <a:xfrm>
            <a:off x="7325026" y="2529650"/>
            <a:ext cx="1148934" cy="869225"/>
          </a:xfrm>
          <a:prstGeom prst="rect">
            <a:avLst/>
          </a:prstGeom>
          <a:no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fbe9ec1052_0_1376"/>
          <p:cNvSpPr txBox="1">
            <a:spLocks noGrp="1"/>
          </p:cNvSpPr>
          <p:nvPr>
            <p:ph type="title"/>
          </p:nvPr>
        </p:nvSpPr>
        <p:spPr>
          <a:xfrm>
            <a:off x="838200" y="-13250"/>
            <a:ext cx="10746000" cy="1124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fr" sz="2200">
                <a:solidFill>
                  <a:schemeClr val="accent1"/>
                </a:solidFill>
              </a:rPr>
              <a:t>Le Plan Mashako fixe des objectifs clairs et des interventions ciblées permettant de relancer les performances du programme, +27 pts de couverture vaccinale dans les 9 provinces</a:t>
            </a:r>
            <a:endParaRPr sz="2200">
              <a:solidFill>
                <a:schemeClr val="accent1"/>
              </a:solidFill>
            </a:endParaRPr>
          </a:p>
        </p:txBody>
      </p:sp>
      <p:sp>
        <p:nvSpPr>
          <p:cNvPr id="427" name="Google Shape;427;g2fbe9ec1052_0_13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
              <a:t>5</a:t>
            </a:fld>
            <a:endParaRPr/>
          </a:p>
        </p:txBody>
      </p:sp>
      <p:cxnSp>
        <p:nvCxnSpPr>
          <p:cNvPr id="428" name="Google Shape;428;g2fbe9ec1052_0_1376"/>
          <p:cNvCxnSpPr/>
          <p:nvPr/>
        </p:nvCxnSpPr>
        <p:spPr>
          <a:xfrm rot="10800000" flipH="1">
            <a:off x="1000650" y="6308950"/>
            <a:ext cx="10505400" cy="47400"/>
          </a:xfrm>
          <a:prstGeom prst="straightConnector1">
            <a:avLst/>
          </a:prstGeom>
          <a:noFill/>
          <a:ln w="9525" cap="flat" cmpd="sng">
            <a:solidFill>
              <a:srgbClr val="9E9E9E"/>
            </a:solidFill>
            <a:prstDash val="solid"/>
            <a:round/>
            <a:headEnd type="none" w="med" len="med"/>
            <a:tailEnd type="none" w="med" len="med"/>
          </a:ln>
        </p:spPr>
      </p:cxnSp>
      <p:sp>
        <p:nvSpPr>
          <p:cNvPr id="429" name="Google Shape;429;g2fbe9ec1052_0_1376"/>
          <p:cNvSpPr txBox="1"/>
          <p:nvPr/>
        </p:nvSpPr>
        <p:spPr>
          <a:xfrm>
            <a:off x="1038975" y="6393625"/>
            <a:ext cx="10011600" cy="1386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fr" sz="900" b="1">
                <a:solidFill>
                  <a:srgbClr val="4472C4"/>
                </a:solidFill>
                <a:latin typeface="Roboto"/>
                <a:ea typeface="Roboto"/>
                <a:cs typeface="Roboto"/>
                <a:sym typeface="Roboto"/>
              </a:rPr>
              <a:t>Source</a:t>
            </a:r>
            <a:r>
              <a:rPr lang="fr" sz="900">
                <a:solidFill>
                  <a:srgbClr val="4472C4"/>
                </a:solidFill>
                <a:latin typeface="Roboto"/>
                <a:ea typeface="Roboto"/>
                <a:cs typeface="Roboto"/>
                <a:sym typeface="Roboto"/>
              </a:rPr>
              <a:t> : ECV 2020, Gestion PEV, CAGF  </a:t>
            </a:r>
            <a:endParaRPr sz="900">
              <a:solidFill>
                <a:srgbClr val="4472C4"/>
              </a:solidFill>
              <a:latin typeface="Roboto"/>
              <a:ea typeface="Roboto"/>
              <a:cs typeface="Roboto"/>
              <a:sym typeface="Roboto"/>
            </a:endParaRPr>
          </a:p>
        </p:txBody>
      </p:sp>
      <p:graphicFrame>
        <p:nvGraphicFramePr>
          <p:cNvPr id="430" name="Google Shape;430;g2fbe9ec1052_0_1376"/>
          <p:cNvGraphicFramePr/>
          <p:nvPr/>
        </p:nvGraphicFramePr>
        <p:xfrm>
          <a:off x="1078775" y="1826463"/>
          <a:ext cx="10505425" cy="3717105"/>
        </p:xfrm>
        <a:graphic>
          <a:graphicData uri="http://schemas.openxmlformats.org/drawingml/2006/table">
            <a:tbl>
              <a:tblPr>
                <a:noFill/>
                <a:tableStyleId>{49E6C5B3-DB66-423E-815A-1C4BB2E5E392}</a:tableStyleId>
              </a:tblPr>
              <a:tblGrid>
                <a:gridCol w="1605400">
                  <a:extLst>
                    <a:ext uri="{9D8B030D-6E8A-4147-A177-3AD203B41FA5}">
                      <a16:colId xmlns:a16="http://schemas.microsoft.com/office/drawing/2014/main" val="20000"/>
                    </a:ext>
                  </a:extLst>
                </a:gridCol>
                <a:gridCol w="3287025">
                  <a:extLst>
                    <a:ext uri="{9D8B030D-6E8A-4147-A177-3AD203B41FA5}">
                      <a16:colId xmlns:a16="http://schemas.microsoft.com/office/drawing/2014/main" val="20001"/>
                    </a:ext>
                  </a:extLst>
                </a:gridCol>
                <a:gridCol w="567350">
                  <a:extLst>
                    <a:ext uri="{9D8B030D-6E8A-4147-A177-3AD203B41FA5}">
                      <a16:colId xmlns:a16="http://schemas.microsoft.com/office/drawing/2014/main" val="20002"/>
                    </a:ext>
                  </a:extLst>
                </a:gridCol>
                <a:gridCol w="5045650">
                  <a:extLst>
                    <a:ext uri="{9D8B030D-6E8A-4147-A177-3AD203B41FA5}">
                      <a16:colId xmlns:a16="http://schemas.microsoft.com/office/drawing/2014/main" val="20003"/>
                    </a:ext>
                  </a:extLst>
                </a:gridCol>
              </a:tblGrid>
              <a:tr h="465875">
                <a:tc>
                  <a:txBody>
                    <a:bodyPr/>
                    <a:lstStyle/>
                    <a:p>
                      <a:pPr marL="0" lvl="0" indent="0" algn="l" rtl="0">
                        <a:spcBef>
                          <a:spcPts val="0"/>
                        </a:spcBef>
                        <a:spcAft>
                          <a:spcPts val="0"/>
                        </a:spcAft>
                        <a:buNone/>
                      </a:pPr>
                      <a:r>
                        <a:rPr lang="fr" sz="1300" b="1">
                          <a:solidFill>
                            <a:srgbClr val="FFFFFF"/>
                          </a:solidFill>
                          <a:latin typeface="Roboto"/>
                          <a:ea typeface="Roboto"/>
                          <a:cs typeface="Roboto"/>
                          <a:sym typeface="Roboto"/>
                        </a:rPr>
                        <a:t>Objectif </a:t>
                      </a:r>
                      <a:endParaRPr sz="1300" b="1">
                        <a:solidFill>
                          <a:srgbClr val="FFFFFF"/>
                        </a:solidFill>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4285F4"/>
                      </a:solidFill>
                      <a:prstDash val="solid"/>
                      <a:round/>
                      <a:headEnd type="none" w="sm" len="sm"/>
                      <a:tailEnd type="none" w="sm" len="sm"/>
                    </a:lnT>
                    <a:lnB w="9525" cap="flat" cmpd="sng">
                      <a:solidFill>
                        <a:srgbClr val="FFFFFF"/>
                      </a:solidFill>
                      <a:prstDash val="solid"/>
                      <a:round/>
                      <a:headEnd type="none" w="sm" len="sm"/>
                      <a:tailEnd type="none" w="sm" len="sm"/>
                    </a:lnB>
                    <a:solidFill>
                      <a:srgbClr val="4472C4"/>
                    </a:solidFill>
                  </a:tcPr>
                </a:tc>
                <a:tc gridSpan="2">
                  <a:txBody>
                    <a:bodyPr/>
                    <a:lstStyle/>
                    <a:p>
                      <a:pPr marL="0" lvl="0" indent="0" algn="l" rtl="0">
                        <a:spcBef>
                          <a:spcPts val="0"/>
                        </a:spcBef>
                        <a:spcAft>
                          <a:spcPts val="0"/>
                        </a:spcAft>
                        <a:buNone/>
                      </a:pPr>
                      <a:r>
                        <a:rPr lang="fr" sz="1300">
                          <a:latin typeface="Roboto"/>
                          <a:ea typeface="Roboto"/>
                          <a:cs typeface="Roboto"/>
                          <a:sym typeface="Roboto"/>
                        </a:rPr>
                        <a:t>Augmenter la couverture vaccinale de </a:t>
                      </a:r>
                      <a:r>
                        <a:rPr lang="fr" sz="1300" b="1">
                          <a:latin typeface="Roboto"/>
                          <a:ea typeface="Roboto"/>
                          <a:cs typeface="Roboto"/>
                          <a:sym typeface="Roboto"/>
                        </a:rPr>
                        <a:t>+15 pts en 18 mois</a:t>
                      </a:r>
                      <a:r>
                        <a:rPr lang="fr" sz="1300">
                          <a:latin typeface="Roboto"/>
                          <a:ea typeface="Roboto"/>
                          <a:cs typeface="Roboto"/>
                          <a:sym typeface="Roboto"/>
                        </a:rPr>
                        <a:t> </a:t>
                      </a:r>
                      <a:endParaRPr sz="1300">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4285F4"/>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fr-FR"/>
                    </a:p>
                  </a:txBody>
                  <a:tcPr/>
                </a:tc>
                <a:tc>
                  <a:txBody>
                    <a:bodyPr/>
                    <a:lstStyle/>
                    <a:p>
                      <a:pPr marL="0" lvl="0" indent="0" algn="l" rtl="0">
                        <a:spcBef>
                          <a:spcPts val="0"/>
                        </a:spcBef>
                        <a:spcAft>
                          <a:spcPts val="0"/>
                        </a:spcAft>
                        <a:buNone/>
                      </a:pPr>
                      <a:r>
                        <a:rPr lang="fr" sz="1300">
                          <a:latin typeface="Roboto"/>
                          <a:ea typeface="Roboto"/>
                          <a:cs typeface="Roboto"/>
                          <a:sym typeface="Roboto"/>
                        </a:rPr>
                        <a:t>Une augmentation de </a:t>
                      </a:r>
                      <a:r>
                        <a:rPr lang="fr" sz="1300" b="1">
                          <a:latin typeface="Roboto"/>
                          <a:ea typeface="Roboto"/>
                          <a:cs typeface="Roboto"/>
                          <a:sym typeface="Roboto"/>
                        </a:rPr>
                        <a:t>+27pts de couverture vaccinale en 2 ans </a:t>
                      </a:r>
                      <a:r>
                        <a:rPr lang="fr" sz="1300">
                          <a:latin typeface="Roboto"/>
                          <a:ea typeface="Roboto"/>
                          <a:cs typeface="Roboto"/>
                          <a:sym typeface="Roboto"/>
                        </a:rPr>
                        <a:t>dans les 9 provinces initiales</a:t>
                      </a:r>
                      <a:endParaRPr sz="1300">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285F4"/>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1385475">
                <a:tc>
                  <a:txBody>
                    <a:bodyPr/>
                    <a:lstStyle/>
                    <a:p>
                      <a:pPr marL="0" lvl="0" indent="0" algn="l" rtl="0">
                        <a:spcBef>
                          <a:spcPts val="0"/>
                        </a:spcBef>
                        <a:spcAft>
                          <a:spcPts val="0"/>
                        </a:spcAft>
                        <a:buNone/>
                      </a:pPr>
                      <a:r>
                        <a:rPr lang="fr" sz="1300" b="1">
                          <a:solidFill>
                            <a:srgbClr val="FFFFFF"/>
                          </a:solidFill>
                          <a:latin typeface="Roboto"/>
                          <a:ea typeface="Roboto"/>
                          <a:cs typeface="Roboto"/>
                          <a:sym typeface="Roboto"/>
                        </a:rPr>
                        <a:t>Domaines d’intervention</a:t>
                      </a:r>
                      <a:endParaRPr sz="1300" b="1">
                        <a:solidFill>
                          <a:srgbClr val="FFFFFF"/>
                        </a:solidFill>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472C4"/>
                    </a:solidFill>
                  </a:tcPr>
                </a:tc>
                <a:tc gridSpan="2">
                  <a:txBody>
                    <a:bodyPr/>
                    <a:lstStyle/>
                    <a:p>
                      <a:pPr marL="457200" lvl="0" indent="-336550" algn="l" rtl="0">
                        <a:spcBef>
                          <a:spcPts val="0"/>
                        </a:spcBef>
                        <a:spcAft>
                          <a:spcPts val="0"/>
                        </a:spcAft>
                        <a:buSzPts val="1700"/>
                        <a:buFont typeface="Roboto"/>
                        <a:buChar char="➔"/>
                      </a:pPr>
                      <a:r>
                        <a:rPr lang="fr" sz="1200">
                          <a:solidFill>
                            <a:schemeClr val="dk1"/>
                          </a:solidFill>
                          <a:latin typeface="Roboto"/>
                          <a:ea typeface="Roboto"/>
                          <a:cs typeface="Roboto"/>
                          <a:sym typeface="Roboto"/>
                        </a:rPr>
                        <a:t>Superviser </a:t>
                      </a:r>
                      <a:r>
                        <a:rPr lang="fr" sz="1200" b="1">
                          <a:solidFill>
                            <a:schemeClr val="dk1"/>
                          </a:solidFill>
                          <a:latin typeface="Roboto"/>
                          <a:ea typeface="Roboto"/>
                          <a:cs typeface="Roboto"/>
                          <a:sym typeface="Roboto"/>
                        </a:rPr>
                        <a:t>90% des aires de santé par mois</a:t>
                      </a:r>
                      <a:r>
                        <a:rPr lang="fr" sz="1200">
                          <a:solidFill>
                            <a:schemeClr val="dk1"/>
                          </a:solidFill>
                          <a:latin typeface="Roboto"/>
                          <a:ea typeface="Roboto"/>
                          <a:cs typeface="Roboto"/>
                          <a:sym typeface="Roboto"/>
                        </a:rPr>
                        <a:t>, dans l’ensemble des 26 provinces</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fr" sz="1200">
                          <a:solidFill>
                            <a:schemeClr val="dk1"/>
                          </a:solidFill>
                          <a:latin typeface="Roboto"/>
                          <a:ea typeface="Roboto"/>
                          <a:cs typeface="Roboto"/>
                          <a:sym typeface="Roboto"/>
                        </a:rPr>
                        <a:t>Garantir une </a:t>
                      </a:r>
                      <a:r>
                        <a:rPr lang="fr" sz="1200" b="1">
                          <a:solidFill>
                            <a:schemeClr val="dk1"/>
                          </a:solidFill>
                          <a:latin typeface="Roboto"/>
                          <a:ea typeface="Roboto"/>
                          <a:cs typeface="Roboto"/>
                          <a:sym typeface="Roboto"/>
                        </a:rPr>
                        <a:t>disponibilité de 80% au niveau des FOSA</a:t>
                      </a:r>
                      <a:r>
                        <a:rPr lang="fr" sz="1200">
                          <a:solidFill>
                            <a:schemeClr val="dk1"/>
                          </a:solidFill>
                          <a:latin typeface="Roboto"/>
                          <a:ea typeface="Roboto"/>
                          <a:cs typeface="Roboto"/>
                          <a:sym typeface="Roboto"/>
                        </a:rPr>
                        <a:t>, dans toutes les aires de santé</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fr" sz="1200" b="1">
                          <a:solidFill>
                            <a:schemeClr val="dk1"/>
                          </a:solidFill>
                          <a:latin typeface="Roboto"/>
                          <a:ea typeface="Roboto"/>
                          <a:cs typeface="Roboto"/>
                          <a:sym typeface="Roboto"/>
                        </a:rPr>
                        <a:t>Doubler le nombre de séances de vaccination</a:t>
                      </a:r>
                      <a:r>
                        <a:rPr lang="fr" sz="1200">
                          <a:solidFill>
                            <a:schemeClr val="dk1"/>
                          </a:solidFill>
                          <a:latin typeface="Roboto"/>
                          <a:ea typeface="Roboto"/>
                          <a:cs typeface="Roboto"/>
                          <a:sym typeface="Roboto"/>
                        </a:rPr>
                        <a:t> pour atteindre 35 000 séances chaque mois</a:t>
                      </a:r>
                      <a:endParaRPr sz="1200">
                        <a:solidFill>
                          <a:schemeClr val="dk1"/>
                        </a:solidFill>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fr-FR"/>
                    </a:p>
                  </a:txBody>
                  <a:tcPr/>
                </a:tc>
                <a:tc>
                  <a:txBody>
                    <a:bodyPr/>
                    <a:lstStyle/>
                    <a:p>
                      <a:pPr marL="457200" lvl="0" indent="-311150" algn="l" rtl="0">
                        <a:spcBef>
                          <a:spcPts val="0"/>
                        </a:spcBef>
                        <a:spcAft>
                          <a:spcPts val="0"/>
                        </a:spcAft>
                        <a:buSzPts val="1300"/>
                        <a:buFont typeface="Roboto"/>
                        <a:buChar char="➔"/>
                      </a:pPr>
                      <a:r>
                        <a:rPr lang="fr" sz="1300">
                          <a:latin typeface="Roboto"/>
                          <a:ea typeface="Roboto"/>
                          <a:cs typeface="Roboto"/>
                          <a:sym typeface="Roboto"/>
                        </a:rPr>
                        <a:t>Le score de supervision atteint </a:t>
                      </a:r>
                      <a:r>
                        <a:rPr lang="fr" sz="1300" b="1">
                          <a:latin typeface="Roboto"/>
                          <a:ea typeface="Roboto"/>
                          <a:cs typeface="Roboto"/>
                          <a:sym typeface="Roboto"/>
                        </a:rPr>
                        <a:t>91% dans les 9 provinces initiales</a:t>
                      </a:r>
                      <a:endParaRPr sz="1300" b="1">
                        <a:latin typeface="Roboto"/>
                        <a:ea typeface="Roboto"/>
                        <a:cs typeface="Roboto"/>
                        <a:sym typeface="Roboto"/>
                      </a:endParaRPr>
                    </a:p>
                    <a:p>
                      <a:pPr marL="457200" lvl="0" indent="-311150" algn="l" rtl="0">
                        <a:spcBef>
                          <a:spcPts val="0"/>
                        </a:spcBef>
                        <a:spcAft>
                          <a:spcPts val="0"/>
                        </a:spcAft>
                        <a:buSzPts val="1300"/>
                        <a:buFont typeface="Roboto"/>
                        <a:buChar char="➔"/>
                      </a:pPr>
                      <a:r>
                        <a:rPr lang="fr" sz="1300">
                          <a:latin typeface="Roboto"/>
                          <a:ea typeface="Roboto"/>
                          <a:cs typeface="Roboto"/>
                          <a:sym typeface="Roboto"/>
                        </a:rPr>
                        <a:t>Le score de réalisation des séances atteint </a:t>
                      </a:r>
                      <a:r>
                        <a:rPr lang="fr" sz="1300" b="1">
                          <a:latin typeface="Roboto"/>
                          <a:ea typeface="Roboto"/>
                          <a:cs typeface="Roboto"/>
                          <a:sym typeface="Roboto"/>
                        </a:rPr>
                        <a:t>59% (+30 pts) </a:t>
                      </a:r>
                      <a:endParaRPr sz="1300" b="1">
                        <a:latin typeface="Roboto"/>
                        <a:ea typeface="Roboto"/>
                        <a:cs typeface="Roboto"/>
                        <a:sym typeface="Roboto"/>
                      </a:endParaRPr>
                    </a:p>
                    <a:p>
                      <a:pPr marL="457200" lvl="0" indent="-311150" algn="l" rtl="0">
                        <a:spcBef>
                          <a:spcPts val="0"/>
                        </a:spcBef>
                        <a:spcAft>
                          <a:spcPts val="0"/>
                        </a:spcAft>
                        <a:buSzPts val="1300"/>
                        <a:buFont typeface="Roboto"/>
                        <a:buChar char="➔"/>
                      </a:pPr>
                      <a:r>
                        <a:rPr lang="fr" sz="1300">
                          <a:latin typeface="Roboto"/>
                          <a:ea typeface="Roboto"/>
                          <a:cs typeface="Roboto"/>
                          <a:sym typeface="Roboto"/>
                        </a:rPr>
                        <a:t>Le score de disponibilité des vaccins atteint </a:t>
                      </a:r>
                      <a:r>
                        <a:rPr lang="fr" sz="1300" b="1">
                          <a:latin typeface="Roboto"/>
                          <a:ea typeface="Roboto"/>
                          <a:cs typeface="Roboto"/>
                          <a:sym typeface="Roboto"/>
                        </a:rPr>
                        <a:t>60% (+55 pts) </a:t>
                      </a:r>
                      <a:endParaRPr sz="1300" b="1">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784675">
                <a:tc rowSpan="2">
                  <a:txBody>
                    <a:bodyPr/>
                    <a:lstStyle/>
                    <a:p>
                      <a:pPr marL="0" lvl="0" indent="0" algn="l" rtl="0">
                        <a:spcBef>
                          <a:spcPts val="0"/>
                        </a:spcBef>
                        <a:spcAft>
                          <a:spcPts val="0"/>
                        </a:spcAft>
                        <a:buNone/>
                      </a:pPr>
                      <a:r>
                        <a:rPr lang="fr" sz="1300" b="1">
                          <a:solidFill>
                            <a:srgbClr val="FFFFFF"/>
                          </a:solidFill>
                          <a:latin typeface="Roboto"/>
                          <a:ea typeface="Roboto"/>
                          <a:cs typeface="Roboto"/>
                          <a:sym typeface="Roboto"/>
                        </a:rPr>
                        <a:t>Catalyseurs transverses</a:t>
                      </a:r>
                      <a:endParaRPr sz="1300" b="1">
                        <a:solidFill>
                          <a:srgbClr val="FFFFFF"/>
                        </a:solidFill>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9050" cap="flat" cmpd="sng">
                      <a:solidFill>
                        <a:srgbClr val="4285F4"/>
                      </a:solidFill>
                      <a:prstDash val="solid"/>
                      <a:round/>
                      <a:headEnd type="none" w="sm" len="sm"/>
                      <a:tailEnd type="none" w="sm" len="sm"/>
                    </a:lnB>
                    <a:solidFill>
                      <a:srgbClr val="4472C4"/>
                    </a:solidFill>
                  </a:tcPr>
                </a:tc>
                <a:tc gridSpan="2">
                  <a:txBody>
                    <a:bodyPr/>
                    <a:lstStyle/>
                    <a:p>
                      <a:pPr marL="0" lvl="0" indent="0" algn="l" rtl="0">
                        <a:spcBef>
                          <a:spcPts val="0"/>
                        </a:spcBef>
                        <a:spcAft>
                          <a:spcPts val="0"/>
                        </a:spcAft>
                        <a:buNone/>
                      </a:pPr>
                      <a:r>
                        <a:rPr lang="fr" sz="1300">
                          <a:latin typeface="Roboto"/>
                          <a:ea typeface="Roboto"/>
                          <a:cs typeface="Roboto"/>
                          <a:sym typeface="Roboto"/>
                        </a:rPr>
                        <a:t>Renforcer la gouvernance, coordination et leadership </a:t>
                      </a:r>
                      <a:endParaRPr sz="1300">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fr-FR"/>
                    </a:p>
                  </a:txBody>
                  <a:tcPr/>
                </a:tc>
                <a:tc>
                  <a:txBody>
                    <a:bodyPr/>
                    <a:lstStyle/>
                    <a:p>
                      <a:pPr marL="457200" lvl="0" indent="-311150" algn="l" rtl="0">
                        <a:spcBef>
                          <a:spcPts val="0"/>
                        </a:spcBef>
                        <a:spcAft>
                          <a:spcPts val="0"/>
                        </a:spcAft>
                        <a:buSzPts val="1300"/>
                        <a:buFont typeface="Roboto"/>
                        <a:buChar char="➔"/>
                      </a:pPr>
                      <a:r>
                        <a:rPr lang="fr" sz="1300">
                          <a:latin typeface="Roboto"/>
                          <a:ea typeface="Roboto"/>
                          <a:cs typeface="Roboto"/>
                          <a:sym typeface="Roboto"/>
                        </a:rPr>
                        <a:t>Engagement politique de haut niveau en faveur du plan et de l’achat des vaccins </a:t>
                      </a:r>
                      <a:r>
                        <a:rPr lang="fr" sz="1300" b="1">
                          <a:latin typeface="Roboto"/>
                          <a:ea typeface="Roboto"/>
                          <a:cs typeface="Roboto"/>
                          <a:sym typeface="Roboto"/>
                        </a:rPr>
                        <a:t>(17M$ décaissé)</a:t>
                      </a:r>
                      <a:endParaRPr sz="1300" b="1">
                        <a:latin typeface="Roboto"/>
                        <a:ea typeface="Roboto"/>
                        <a:cs typeface="Roboto"/>
                        <a:sym typeface="Roboto"/>
                      </a:endParaRPr>
                    </a:p>
                    <a:p>
                      <a:pPr marL="457200" lvl="0" indent="-311150" algn="l" rtl="0">
                        <a:spcBef>
                          <a:spcPts val="0"/>
                        </a:spcBef>
                        <a:spcAft>
                          <a:spcPts val="0"/>
                        </a:spcAft>
                        <a:buSzPts val="1300"/>
                        <a:buFont typeface="Roboto"/>
                        <a:buChar char="➔"/>
                      </a:pPr>
                      <a:r>
                        <a:rPr lang="fr" sz="1300">
                          <a:latin typeface="Roboto"/>
                          <a:ea typeface="Roboto"/>
                          <a:cs typeface="Roboto"/>
                          <a:sym typeface="Roboto"/>
                        </a:rPr>
                        <a:t>Partage en temps réels des indicateurs et </a:t>
                      </a:r>
                      <a:r>
                        <a:rPr lang="fr" sz="1300" b="1">
                          <a:latin typeface="Roboto"/>
                          <a:ea typeface="Roboto"/>
                          <a:cs typeface="Roboto"/>
                          <a:sym typeface="Roboto"/>
                        </a:rPr>
                        <a:t>redevabilité à tous les niveaux </a:t>
                      </a:r>
                      <a:endParaRPr sz="1300" b="1">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625275">
                <a:tc vMerge="1">
                  <a:txBody>
                    <a:bodyPr/>
                    <a:lstStyle/>
                    <a:p>
                      <a:endParaRPr lang="fr-FR"/>
                    </a:p>
                  </a:txBody>
                  <a:tcPr/>
                </a:tc>
                <a:tc gridSpan="2">
                  <a:txBody>
                    <a:bodyPr/>
                    <a:lstStyle/>
                    <a:p>
                      <a:pPr marL="0" lvl="0" indent="0" algn="l" rtl="0">
                        <a:spcBef>
                          <a:spcPts val="0"/>
                        </a:spcBef>
                        <a:spcAft>
                          <a:spcPts val="0"/>
                        </a:spcAft>
                        <a:buNone/>
                      </a:pPr>
                      <a:r>
                        <a:rPr lang="fr" sz="1300">
                          <a:latin typeface="Roboto"/>
                          <a:ea typeface="Roboto"/>
                          <a:cs typeface="Roboto"/>
                          <a:sym typeface="Roboto"/>
                        </a:rPr>
                        <a:t>Systématiser la supervision et suivi des performances </a:t>
                      </a:r>
                      <a:endParaRPr sz="1300">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4285F4"/>
                      </a:solidFill>
                      <a:prstDash val="solid"/>
                      <a:round/>
                      <a:headEnd type="none" w="sm" len="sm"/>
                      <a:tailEnd type="none" w="sm" len="sm"/>
                    </a:lnB>
                  </a:tcPr>
                </a:tc>
                <a:tc hMerge="1">
                  <a:txBody>
                    <a:bodyPr/>
                    <a:lstStyle/>
                    <a:p>
                      <a:endParaRPr lang="fr-FR"/>
                    </a:p>
                  </a:txBody>
                  <a:tcPr/>
                </a:tc>
                <a:tc>
                  <a:txBody>
                    <a:bodyPr/>
                    <a:lstStyle/>
                    <a:p>
                      <a:pPr marL="457200" lvl="0" indent="-311150" algn="l" rtl="0">
                        <a:spcBef>
                          <a:spcPts val="0"/>
                        </a:spcBef>
                        <a:spcAft>
                          <a:spcPts val="0"/>
                        </a:spcAft>
                        <a:buClr>
                          <a:schemeClr val="dk1"/>
                        </a:buClr>
                        <a:buSzPts val="1300"/>
                        <a:buFont typeface="Roboto"/>
                        <a:buChar char="➔"/>
                      </a:pPr>
                      <a:r>
                        <a:rPr lang="fr" sz="1300">
                          <a:solidFill>
                            <a:schemeClr val="dk1"/>
                          </a:solidFill>
                          <a:latin typeface="Roboto"/>
                          <a:ea typeface="Roboto"/>
                          <a:cs typeface="Roboto"/>
                          <a:sym typeface="Roboto"/>
                        </a:rPr>
                        <a:t>Le score de supervision atteint </a:t>
                      </a:r>
                      <a:r>
                        <a:rPr lang="fr" sz="1300" b="1">
                          <a:solidFill>
                            <a:schemeClr val="dk1"/>
                          </a:solidFill>
                          <a:latin typeface="Roboto"/>
                          <a:ea typeface="Roboto"/>
                          <a:cs typeface="Roboto"/>
                          <a:sym typeface="Roboto"/>
                        </a:rPr>
                        <a:t>60% (+35 pts)</a:t>
                      </a:r>
                      <a:endParaRPr sz="1300" b="1">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fr" sz="1300">
                          <a:solidFill>
                            <a:schemeClr val="dk1"/>
                          </a:solidFill>
                          <a:latin typeface="Roboto"/>
                          <a:ea typeface="Roboto"/>
                          <a:cs typeface="Roboto"/>
                          <a:sym typeface="Roboto"/>
                        </a:rPr>
                        <a:t>Suivi de proximité de la </a:t>
                      </a:r>
                      <a:r>
                        <a:rPr lang="fr" sz="1300" b="1">
                          <a:solidFill>
                            <a:schemeClr val="dk1"/>
                          </a:solidFill>
                          <a:latin typeface="Roboto"/>
                          <a:ea typeface="Roboto"/>
                          <a:cs typeface="Roboto"/>
                          <a:sym typeface="Roboto"/>
                        </a:rPr>
                        <a:t>réalisation des activités</a:t>
                      </a:r>
                      <a:r>
                        <a:rPr lang="fr" sz="1300">
                          <a:solidFill>
                            <a:schemeClr val="dk1"/>
                          </a:solidFill>
                          <a:latin typeface="Roboto"/>
                          <a:ea typeface="Roboto"/>
                          <a:cs typeface="Roboto"/>
                          <a:sym typeface="Roboto"/>
                        </a:rPr>
                        <a:t> (revues formatives, supervisions, inspections…)</a:t>
                      </a:r>
                      <a:endParaRPr sz="1300">
                        <a:solidFill>
                          <a:schemeClr val="dk1"/>
                        </a:solidFill>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4285F4"/>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bl>
          </a:graphicData>
        </a:graphic>
      </p:graphicFrame>
      <p:sp>
        <p:nvSpPr>
          <p:cNvPr id="431" name="Google Shape;431;g2fbe9ec1052_0_1376"/>
          <p:cNvSpPr/>
          <p:nvPr/>
        </p:nvSpPr>
        <p:spPr>
          <a:xfrm>
            <a:off x="3249600" y="1245750"/>
            <a:ext cx="28464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b="1">
                <a:solidFill>
                  <a:schemeClr val="accent1"/>
                </a:solidFill>
                <a:latin typeface="Roboto Condensed"/>
                <a:ea typeface="Roboto Condensed"/>
                <a:cs typeface="Roboto Condensed"/>
                <a:sym typeface="Roboto Condensed"/>
              </a:rPr>
              <a:t>Plan Mashako 1.0 </a:t>
            </a:r>
            <a:endParaRPr b="1">
              <a:solidFill>
                <a:srgbClr val="4472C4"/>
              </a:solidFill>
              <a:latin typeface="Roboto Condensed"/>
              <a:ea typeface="Roboto Condensed"/>
              <a:cs typeface="Roboto Condensed"/>
              <a:sym typeface="Roboto Condensed"/>
            </a:endParaRPr>
          </a:p>
        </p:txBody>
      </p:sp>
      <p:sp>
        <p:nvSpPr>
          <p:cNvPr id="432" name="Google Shape;432;g2fbe9ec1052_0_1376"/>
          <p:cNvSpPr/>
          <p:nvPr/>
        </p:nvSpPr>
        <p:spPr>
          <a:xfrm>
            <a:off x="7512250" y="1245763"/>
            <a:ext cx="3020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b="1">
                <a:solidFill>
                  <a:srgbClr val="4472C4"/>
                </a:solidFill>
                <a:latin typeface="Roboto Condensed"/>
                <a:ea typeface="Roboto Condensed"/>
                <a:cs typeface="Roboto Condensed"/>
                <a:sym typeface="Roboto Condensed"/>
              </a:rPr>
              <a:t>Résultats </a:t>
            </a:r>
            <a:endParaRPr b="1">
              <a:solidFill>
                <a:srgbClr val="4472C4"/>
              </a:solidFill>
              <a:latin typeface="Roboto Condensed"/>
              <a:ea typeface="Roboto Condensed"/>
              <a:cs typeface="Roboto Condensed"/>
              <a:sym typeface="Roboto Condensed"/>
            </a:endParaRPr>
          </a:p>
        </p:txBody>
      </p:sp>
      <p:sp>
        <p:nvSpPr>
          <p:cNvPr id="433" name="Google Shape;433;g2fbe9ec1052_0_1376"/>
          <p:cNvSpPr txBox="1"/>
          <p:nvPr/>
        </p:nvSpPr>
        <p:spPr>
          <a:xfrm>
            <a:off x="957125" y="5585200"/>
            <a:ext cx="10627200" cy="4719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b="1">
                <a:solidFill>
                  <a:schemeClr val="dk1"/>
                </a:solidFill>
                <a:latin typeface="Roboto"/>
                <a:ea typeface="Roboto"/>
                <a:cs typeface="Roboto"/>
                <a:sym typeface="Roboto"/>
              </a:rPr>
              <a:t>3 facteurs clefs de réussite du plan:</a:t>
            </a:r>
            <a:r>
              <a:rPr lang="fr">
                <a:solidFill>
                  <a:schemeClr val="dk1"/>
                </a:solidFill>
                <a:latin typeface="Roboto"/>
                <a:ea typeface="Roboto"/>
                <a:cs typeface="Roboto"/>
                <a:sym typeface="Roboto"/>
              </a:rPr>
              <a:t> l’engagement du leadership, une coordination effective, et des décisions basées sur la donnée.</a:t>
            </a:r>
            <a:endParaRPr b="1">
              <a:solidFill>
                <a:schemeClr val="dk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fbe9ec1052_0_1602"/>
          <p:cNvSpPr txBox="1">
            <a:spLocks noGrp="1"/>
          </p:cNvSpPr>
          <p:nvPr>
            <p:ph type="title"/>
          </p:nvPr>
        </p:nvSpPr>
        <p:spPr>
          <a:xfrm>
            <a:off x="838200" y="-13250"/>
            <a:ext cx="11436600" cy="1124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1000"/>
              </a:spcAft>
              <a:buClr>
                <a:schemeClr val="dk1"/>
              </a:buClr>
              <a:buSzPts val="1100"/>
              <a:buFont typeface="Arial"/>
              <a:buNone/>
            </a:pPr>
            <a:r>
              <a:rPr lang="fr" sz="2200"/>
              <a:t>E</a:t>
            </a:r>
            <a:r>
              <a:rPr lang="fr" sz="2200">
                <a:solidFill>
                  <a:schemeClr val="accent1"/>
                </a:solidFill>
              </a:rPr>
              <a:t>n 2019, </a:t>
            </a:r>
            <a:r>
              <a:rPr lang="fr" sz="2200">
                <a:solidFill>
                  <a:srgbClr val="4472C4"/>
                </a:solidFill>
              </a:rPr>
              <a:t>le premier Forum présidentiel sur la vaccination abouti à la signature de la Déclaration de Kinshasa</a:t>
            </a:r>
            <a:r>
              <a:rPr lang="fr" sz="2200"/>
              <a:t> qui </a:t>
            </a:r>
            <a:r>
              <a:rPr lang="fr" sz="2200">
                <a:solidFill>
                  <a:srgbClr val="4472C4"/>
                </a:solidFill>
              </a:rPr>
              <a:t>met en place un système de suivi aux niveaux national et provincial </a:t>
            </a:r>
            <a:endParaRPr sz="2200">
              <a:solidFill>
                <a:srgbClr val="4472C4"/>
              </a:solidFill>
            </a:endParaRPr>
          </a:p>
        </p:txBody>
      </p:sp>
      <p:sp>
        <p:nvSpPr>
          <p:cNvPr id="451" name="Google Shape;451;g2fbe9ec1052_0_16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
              <a:t>6</a:t>
            </a:fld>
            <a:endParaRPr/>
          </a:p>
        </p:txBody>
      </p:sp>
      <p:cxnSp>
        <p:nvCxnSpPr>
          <p:cNvPr id="452" name="Google Shape;452;g2fbe9ec1052_0_1602"/>
          <p:cNvCxnSpPr/>
          <p:nvPr/>
        </p:nvCxnSpPr>
        <p:spPr>
          <a:xfrm rot="10800000" flipH="1">
            <a:off x="1000650" y="6308950"/>
            <a:ext cx="10505400" cy="47400"/>
          </a:xfrm>
          <a:prstGeom prst="straightConnector1">
            <a:avLst/>
          </a:prstGeom>
          <a:noFill/>
          <a:ln w="9525" cap="flat" cmpd="sng">
            <a:solidFill>
              <a:srgbClr val="9E9E9E"/>
            </a:solidFill>
            <a:prstDash val="solid"/>
            <a:round/>
            <a:headEnd type="none" w="med" len="med"/>
            <a:tailEnd type="none" w="med" len="med"/>
          </a:ln>
        </p:spPr>
      </p:cxnSp>
      <p:grpSp>
        <p:nvGrpSpPr>
          <p:cNvPr id="453" name="Google Shape;453;g2fbe9ec1052_0_1602"/>
          <p:cNvGrpSpPr/>
          <p:nvPr/>
        </p:nvGrpSpPr>
        <p:grpSpPr>
          <a:xfrm>
            <a:off x="1000550" y="1310225"/>
            <a:ext cx="8712136" cy="4022703"/>
            <a:chOff x="1000650" y="1310257"/>
            <a:chExt cx="10505410" cy="4346049"/>
          </a:xfrm>
        </p:grpSpPr>
        <p:sp>
          <p:nvSpPr>
            <p:cNvPr id="454" name="Google Shape;454;g2fbe9ec1052_0_1602"/>
            <p:cNvSpPr/>
            <p:nvPr/>
          </p:nvSpPr>
          <p:spPr>
            <a:xfrm>
              <a:off x="6537759" y="3263206"/>
              <a:ext cx="4968300" cy="2393100"/>
            </a:xfrm>
            <a:prstGeom prst="rect">
              <a:avLst/>
            </a:prstGeom>
            <a:noFill/>
            <a:ln w="12700" cap="flat" cmpd="sng">
              <a:solidFill>
                <a:srgbClr val="00B050"/>
              </a:solidFill>
              <a:prstDash val="solid"/>
              <a:miter lim="800000"/>
              <a:headEnd type="none" w="sm" len="sm"/>
              <a:tailEnd type="none" w="sm" len="sm"/>
            </a:ln>
          </p:spPr>
          <p:txBody>
            <a:bodyPr spcFirstLastPara="1" wrap="square" lIns="69950" tIns="34975" rIns="69950" bIns="349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Calibri"/>
                <a:ea typeface="Calibri"/>
                <a:cs typeface="Calibri"/>
                <a:sym typeface="Calibri"/>
              </a:endParaRPr>
            </a:p>
          </p:txBody>
        </p:sp>
        <p:sp>
          <p:nvSpPr>
            <p:cNvPr id="455" name="Google Shape;455;g2fbe9ec1052_0_1602"/>
            <p:cNvSpPr/>
            <p:nvPr/>
          </p:nvSpPr>
          <p:spPr>
            <a:xfrm>
              <a:off x="1000650" y="1310419"/>
              <a:ext cx="5367000" cy="4344300"/>
            </a:xfrm>
            <a:prstGeom prst="rect">
              <a:avLst/>
            </a:prstGeom>
            <a:noFill/>
            <a:ln w="12700" cap="flat" cmpd="sng">
              <a:solidFill>
                <a:srgbClr val="00B050"/>
              </a:solidFill>
              <a:prstDash val="solid"/>
              <a:miter lim="800000"/>
              <a:headEnd type="none" w="sm" len="sm"/>
              <a:tailEnd type="none" w="sm" len="sm"/>
            </a:ln>
          </p:spPr>
          <p:txBody>
            <a:bodyPr spcFirstLastPara="1" wrap="square" lIns="69950" tIns="34975" rIns="69950" bIns="349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Calibri"/>
                <a:ea typeface="Calibri"/>
                <a:cs typeface="Calibri"/>
                <a:sym typeface="Calibri"/>
              </a:endParaRPr>
            </a:p>
          </p:txBody>
        </p:sp>
        <p:sp>
          <p:nvSpPr>
            <p:cNvPr id="456" name="Google Shape;456;g2fbe9ec1052_0_1602"/>
            <p:cNvSpPr txBox="1"/>
            <p:nvPr/>
          </p:nvSpPr>
          <p:spPr>
            <a:xfrm>
              <a:off x="1074235" y="1310401"/>
              <a:ext cx="239100" cy="5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fr" sz="3100" i="0" u="none" strike="noStrike" cap="none">
                  <a:solidFill>
                    <a:srgbClr val="000000"/>
                  </a:solidFill>
                  <a:latin typeface="Roboto"/>
                  <a:ea typeface="Roboto"/>
                  <a:cs typeface="Roboto"/>
                  <a:sym typeface="Roboto"/>
                </a:rPr>
                <a:t>1</a:t>
              </a:r>
              <a:endParaRPr sz="1100" i="0" u="none" strike="noStrike" cap="none">
                <a:solidFill>
                  <a:srgbClr val="000000"/>
                </a:solidFill>
                <a:latin typeface="Roboto"/>
                <a:ea typeface="Roboto"/>
                <a:cs typeface="Roboto"/>
                <a:sym typeface="Roboto"/>
              </a:endParaRPr>
            </a:p>
          </p:txBody>
        </p:sp>
        <p:sp>
          <p:nvSpPr>
            <p:cNvPr id="457" name="Google Shape;457;g2fbe9ec1052_0_1602"/>
            <p:cNvSpPr txBox="1"/>
            <p:nvPr/>
          </p:nvSpPr>
          <p:spPr>
            <a:xfrm>
              <a:off x="1400503" y="1426815"/>
              <a:ext cx="4313700" cy="565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 sz="1700" b="1" i="0" u="none" strike="noStrike" cap="none">
                  <a:solidFill>
                    <a:srgbClr val="000000"/>
                  </a:solidFill>
                  <a:latin typeface="Roboto"/>
                  <a:ea typeface="Roboto"/>
                  <a:cs typeface="Roboto"/>
                  <a:sym typeface="Roboto"/>
                </a:rPr>
                <a:t>Suivi du financement et coordination des engagements</a:t>
              </a:r>
              <a:endParaRPr sz="1700" b="1" i="0" u="none" strike="noStrike" cap="none">
                <a:solidFill>
                  <a:srgbClr val="000000"/>
                </a:solidFill>
                <a:latin typeface="Roboto"/>
                <a:ea typeface="Roboto"/>
                <a:cs typeface="Roboto"/>
                <a:sym typeface="Roboto"/>
              </a:endParaRPr>
            </a:p>
          </p:txBody>
        </p:sp>
        <p:pic>
          <p:nvPicPr>
            <p:cNvPr id="458" name="Google Shape;458;g2fbe9ec1052_0_1602" descr="A screenshot of a cell phone&#10;&#10;Description automatically generated"/>
            <p:cNvPicPr preferRelativeResize="0"/>
            <p:nvPr/>
          </p:nvPicPr>
          <p:blipFill rotWithShape="1">
            <a:blip r:embed="rId3">
              <a:alphaModFix/>
            </a:blip>
            <a:srcRect/>
            <a:stretch/>
          </p:blipFill>
          <p:spPr>
            <a:xfrm>
              <a:off x="3546523" y="1997471"/>
              <a:ext cx="395357" cy="3256125"/>
            </a:xfrm>
            <a:prstGeom prst="rect">
              <a:avLst/>
            </a:prstGeom>
            <a:noFill/>
            <a:ln>
              <a:noFill/>
            </a:ln>
          </p:spPr>
        </p:pic>
        <p:sp>
          <p:nvSpPr>
            <p:cNvPr id="459" name="Google Shape;459;g2fbe9ec1052_0_1602"/>
            <p:cNvSpPr/>
            <p:nvPr/>
          </p:nvSpPr>
          <p:spPr>
            <a:xfrm>
              <a:off x="6537759" y="1313714"/>
              <a:ext cx="4968300" cy="1800900"/>
            </a:xfrm>
            <a:prstGeom prst="rect">
              <a:avLst/>
            </a:prstGeom>
            <a:noFill/>
            <a:ln w="12700" cap="flat" cmpd="sng">
              <a:solidFill>
                <a:srgbClr val="00B050"/>
              </a:solidFill>
              <a:prstDash val="solid"/>
              <a:miter lim="800000"/>
              <a:headEnd type="none" w="sm" len="sm"/>
              <a:tailEnd type="none" w="sm" len="sm"/>
            </a:ln>
          </p:spPr>
          <p:txBody>
            <a:bodyPr spcFirstLastPara="1" wrap="square" lIns="69950" tIns="34975" rIns="69950" bIns="349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Calibri"/>
                <a:ea typeface="Calibri"/>
                <a:cs typeface="Calibri"/>
                <a:sym typeface="Calibri"/>
              </a:endParaRPr>
            </a:p>
          </p:txBody>
        </p:sp>
        <p:grpSp>
          <p:nvGrpSpPr>
            <p:cNvPr id="460" name="Google Shape;460;g2fbe9ec1052_0_1602"/>
            <p:cNvGrpSpPr/>
            <p:nvPr/>
          </p:nvGrpSpPr>
          <p:grpSpPr>
            <a:xfrm>
              <a:off x="6628672" y="1310257"/>
              <a:ext cx="4877329" cy="515585"/>
              <a:chOff x="722052" y="3655800"/>
              <a:chExt cx="4792973" cy="613500"/>
            </a:xfrm>
          </p:grpSpPr>
          <p:sp>
            <p:nvSpPr>
              <p:cNvPr id="461" name="Google Shape;461;g2fbe9ec1052_0_1602"/>
              <p:cNvSpPr txBox="1"/>
              <p:nvPr/>
            </p:nvSpPr>
            <p:spPr>
              <a:xfrm>
                <a:off x="722052" y="3655800"/>
                <a:ext cx="256500" cy="613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fr" sz="3100" i="0" u="none" strike="noStrike" cap="none">
                    <a:solidFill>
                      <a:srgbClr val="000000"/>
                    </a:solidFill>
                    <a:latin typeface="Roboto"/>
                    <a:ea typeface="Roboto"/>
                    <a:cs typeface="Roboto"/>
                    <a:sym typeface="Roboto"/>
                  </a:rPr>
                  <a:t>2</a:t>
                </a:r>
                <a:endParaRPr sz="1100" i="0" u="none" strike="noStrike" cap="none">
                  <a:solidFill>
                    <a:srgbClr val="000000"/>
                  </a:solidFill>
                  <a:latin typeface="Roboto"/>
                  <a:ea typeface="Roboto"/>
                  <a:cs typeface="Roboto"/>
                  <a:sym typeface="Roboto"/>
                </a:endParaRPr>
              </a:p>
            </p:txBody>
          </p:sp>
          <p:sp>
            <p:nvSpPr>
              <p:cNvPr id="462" name="Google Shape;462;g2fbe9ec1052_0_1602"/>
              <p:cNvSpPr txBox="1"/>
              <p:nvPr/>
            </p:nvSpPr>
            <p:spPr>
              <a:xfrm>
                <a:off x="1072025" y="3794298"/>
                <a:ext cx="4443000" cy="33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 sz="1700" b="1" i="0" u="none" strike="noStrike" cap="none">
                    <a:solidFill>
                      <a:srgbClr val="000000"/>
                    </a:solidFill>
                    <a:latin typeface="Roboto"/>
                    <a:ea typeface="Roboto"/>
                    <a:cs typeface="Roboto"/>
                    <a:sym typeface="Roboto"/>
                  </a:rPr>
                  <a:t>Suivi des activités de la vaccination</a:t>
                </a:r>
                <a:endParaRPr sz="1100" i="0" u="none" strike="noStrike" cap="none">
                  <a:solidFill>
                    <a:srgbClr val="000000"/>
                  </a:solidFill>
                  <a:latin typeface="Roboto"/>
                  <a:ea typeface="Roboto"/>
                  <a:cs typeface="Roboto"/>
                  <a:sym typeface="Roboto"/>
                </a:endParaRPr>
              </a:p>
            </p:txBody>
          </p:sp>
        </p:grpSp>
        <p:sp>
          <p:nvSpPr>
            <p:cNvPr id="463" name="Google Shape;463;g2fbe9ec1052_0_1602"/>
            <p:cNvSpPr txBox="1"/>
            <p:nvPr/>
          </p:nvSpPr>
          <p:spPr>
            <a:xfrm>
              <a:off x="6711467" y="3263194"/>
              <a:ext cx="239100" cy="5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fr" sz="3100" i="0" u="none" strike="noStrike" cap="none">
                  <a:solidFill>
                    <a:srgbClr val="000000"/>
                  </a:solidFill>
                  <a:latin typeface="Roboto"/>
                  <a:ea typeface="Roboto"/>
                  <a:cs typeface="Roboto"/>
                  <a:sym typeface="Roboto"/>
                </a:rPr>
                <a:t>3</a:t>
              </a:r>
              <a:endParaRPr sz="1100" i="0" u="none" strike="noStrike" cap="none">
                <a:solidFill>
                  <a:srgbClr val="000000"/>
                </a:solidFill>
                <a:latin typeface="Roboto"/>
                <a:ea typeface="Roboto"/>
                <a:cs typeface="Roboto"/>
                <a:sym typeface="Roboto"/>
              </a:endParaRPr>
            </a:p>
          </p:txBody>
        </p:sp>
        <p:sp>
          <p:nvSpPr>
            <p:cNvPr id="464" name="Google Shape;464;g2fbe9ec1052_0_1602"/>
            <p:cNvSpPr txBox="1"/>
            <p:nvPr/>
          </p:nvSpPr>
          <p:spPr>
            <a:xfrm>
              <a:off x="7037734" y="3371467"/>
              <a:ext cx="4141800" cy="28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 sz="1700" b="1" i="0" u="none" strike="noStrike" cap="none">
                  <a:solidFill>
                    <a:srgbClr val="000000"/>
                  </a:solidFill>
                  <a:latin typeface="Roboto"/>
                  <a:ea typeface="Roboto"/>
                  <a:cs typeface="Roboto"/>
                  <a:sym typeface="Roboto"/>
                </a:rPr>
                <a:t>Suivi des résultats</a:t>
              </a:r>
              <a:endParaRPr sz="1100" i="0" u="none" strike="noStrike" cap="none">
                <a:solidFill>
                  <a:srgbClr val="000000"/>
                </a:solidFill>
                <a:latin typeface="Roboto"/>
                <a:ea typeface="Roboto"/>
                <a:cs typeface="Roboto"/>
                <a:sym typeface="Roboto"/>
              </a:endParaRPr>
            </a:p>
          </p:txBody>
        </p:sp>
        <p:sp>
          <p:nvSpPr>
            <p:cNvPr id="465" name="Google Shape;465;g2fbe9ec1052_0_1602"/>
            <p:cNvSpPr txBox="1"/>
            <p:nvPr/>
          </p:nvSpPr>
          <p:spPr>
            <a:xfrm>
              <a:off x="1432100" y="2791655"/>
              <a:ext cx="2114400" cy="1074000"/>
            </a:xfrm>
            <a:prstGeom prst="rect">
              <a:avLst/>
            </a:prstGeom>
            <a:noFill/>
            <a:ln>
              <a:noFill/>
            </a:ln>
          </p:spPr>
          <p:txBody>
            <a:bodyPr spcFirstLastPara="1" wrap="square" lIns="69950" tIns="34975" rIns="69950" bIns="349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 sz="1200" i="0" u="none" strike="noStrike" cap="none">
                  <a:solidFill>
                    <a:srgbClr val="000000"/>
                  </a:solidFill>
                  <a:latin typeface="Roboto"/>
                  <a:ea typeface="Roboto"/>
                  <a:cs typeface="Roboto"/>
                  <a:sym typeface="Roboto"/>
                </a:rPr>
                <a:t>Le pays achète la </a:t>
              </a:r>
              <a:r>
                <a:rPr lang="fr" sz="1200" b="1" i="0" u="none" strike="noStrike" cap="none">
                  <a:solidFill>
                    <a:srgbClr val="000000"/>
                  </a:solidFill>
                  <a:latin typeface="Roboto"/>
                  <a:ea typeface="Roboto"/>
                  <a:cs typeface="Roboto"/>
                  <a:sym typeface="Roboto"/>
                </a:rPr>
                <a:t>totalité de vaccins traditionnels </a:t>
              </a:r>
              <a:r>
                <a:rPr lang="fr" sz="1200" i="0" u="none" strike="noStrike" cap="none">
                  <a:solidFill>
                    <a:srgbClr val="000000"/>
                  </a:solidFill>
                  <a:latin typeface="Roboto"/>
                  <a:ea typeface="Roboto"/>
                  <a:cs typeface="Roboto"/>
                  <a:sym typeface="Roboto"/>
                </a:rPr>
                <a:t>et une partie du </a:t>
              </a:r>
              <a:r>
                <a:rPr lang="fr" sz="1200" b="1" i="0" u="none" strike="noStrike" cap="none">
                  <a:solidFill>
                    <a:srgbClr val="000000"/>
                  </a:solidFill>
                  <a:latin typeface="Roboto"/>
                  <a:ea typeface="Roboto"/>
                  <a:cs typeface="Roboto"/>
                  <a:sym typeface="Roboto"/>
                </a:rPr>
                <a:t>cofinancement</a:t>
              </a:r>
              <a:endParaRPr sz="1100" i="0" u="none" strike="noStrike" cap="none">
                <a:solidFill>
                  <a:srgbClr val="000000"/>
                </a:solidFill>
                <a:latin typeface="Roboto"/>
                <a:ea typeface="Roboto"/>
                <a:cs typeface="Roboto"/>
                <a:sym typeface="Roboto"/>
              </a:endParaRPr>
            </a:p>
          </p:txBody>
        </p:sp>
        <p:sp>
          <p:nvSpPr>
            <p:cNvPr id="466" name="Google Shape;466;g2fbe9ec1052_0_1602"/>
            <p:cNvSpPr txBox="1"/>
            <p:nvPr/>
          </p:nvSpPr>
          <p:spPr>
            <a:xfrm>
              <a:off x="1432100" y="4457323"/>
              <a:ext cx="1971600" cy="675000"/>
            </a:xfrm>
            <a:prstGeom prst="rect">
              <a:avLst/>
            </a:prstGeom>
            <a:noFill/>
            <a:ln>
              <a:noFill/>
            </a:ln>
          </p:spPr>
          <p:txBody>
            <a:bodyPr spcFirstLastPara="1" wrap="square" lIns="69950" tIns="34975" rIns="69950" bIns="349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Roboto"/>
                  <a:ea typeface="Roboto"/>
                  <a:cs typeface="Roboto"/>
                  <a:sym typeface="Roboto"/>
                </a:rPr>
                <a:t>Les provinces</a:t>
              </a:r>
              <a:r>
                <a:rPr lang="fr" sz="1200" i="0" u="none" strike="noStrike" cap="none">
                  <a:solidFill>
                    <a:srgbClr val="000000"/>
                  </a:solidFill>
                  <a:latin typeface="Roboto"/>
                  <a:ea typeface="Roboto"/>
                  <a:cs typeface="Roboto"/>
                  <a:sym typeface="Roboto"/>
                </a:rPr>
                <a:t> ont un édit pour financer la vaccination signé</a:t>
              </a:r>
              <a:endParaRPr sz="1100" i="0" u="none" strike="noStrike" cap="none">
                <a:solidFill>
                  <a:srgbClr val="000000"/>
                </a:solidFill>
                <a:latin typeface="Roboto"/>
                <a:ea typeface="Roboto"/>
                <a:cs typeface="Roboto"/>
                <a:sym typeface="Roboto"/>
              </a:endParaRPr>
            </a:p>
          </p:txBody>
        </p:sp>
        <p:sp>
          <p:nvSpPr>
            <p:cNvPr id="467" name="Google Shape;467;g2fbe9ec1052_0_1602"/>
            <p:cNvSpPr txBox="1"/>
            <p:nvPr/>
          </p:nvSpPr>
          <p:spPr>
            <a:xfrm>
              <a:off x="4084653" y="4457323"/>
              <a:ext cx="1971600" cy="1074000"/>
            </a:xfrm>
            <a:prstGeom prst="rect">
              <a:avLst/>
            </a:prstGeom>
            <a:noFill/>
            <a:ln>
              <a:noFill/>
            </a:ln>
          </p:spPr>
          <p:txBody>
            <a:bodyPr spcFirstLastPara="1" wrap="square" lIns="69950" tIns="34975" rIns="69950" bIns="349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Roboto"/>
                  <a:ea typeface="Roboto"/>
                  <a:cs typeface="Roboto"/>
                  <a:sym typeface="Roboto"/>
                </a:rPr>
                <a:t>Les gouverneurs</a:t>
              </a:r>
              <a:r>
                <a:rPr lang="fr" sz="1200" i="0" u="none" strike="noStrike" cap="none">
                  <a:solidFill>
                    <a:srgbClr val="000000"/>
                  </a:solidFill>
                  <a:latin typeface="Roboto"/>
                  <a:ea typeface="Roboto"/>
                  <a:cs typeface="Roboto"/>
                  <a:sym typeface="Roboto"/>
                </a:rPr>
                <a:t> font le suivi des engagements dans </a:t>
              </a:r>
              <a:r>
                <a:rPr lang="fr" sz="1200" b="1" i="0" u="none" strike="noStrike" cap="none">
                  <a:solidFill>
                    <a:srgbClr val="000000"/>
                  </a:solidFill>
                  <a:latin typeface="Roboto"/>
                  <a:ea typeface="Roboto"/>
                  <a:cs typeface="Roboto"/>
                  <a:sym typeface="Roboto"/>
                </a:rPr>
                <a:t>les réunions trimestrielles</a:t>
              </a:r>
              <a:endParaRPr sz="1100" b="1" i="0" u="none" strike="noStrike" cap="none">
                <a:solidFill>
                  <a:srgbClr val="000000"/>
                </a:solidFill>
                <a:latin typeface="Roboto"/>
                <a:ea typeface="Roboto"/>
                <a:cs typeface="Roboto"/>
                <a:sym typeface="Roboto"/>
              </a:endParaRPr>
            </a:p>
          </p:txBody>
        </p:sp>
        <p:sp>
          <p:nvSpPr>
            <p:cNvPr id="468" name="Google Shape;468;g2fbe9ec1052_0_1602"/>
            <p:cNvSpPr txBox="1"/>
            <p:nvPr/>
          </p:nvSpPr>
          <p:spPr>
            <a:xfrm>
              <a:off x="7341680" y="2639255"/>
              <a:ext cx="3360300" cy="475500"/>
            </a:xfrm>
            <a:prstGeom prst="rect">
              <a:avLst/>
            </a:prstGeom>
            <a:noFill/>
            <a:ln>
              <a:noFill/>
            </a:ln>
          </p:spPr>
          <p:txBody>
            <a:bodyPr spcFirstLastPara="1" wrap="square" lIns="69950" tIns="34975" rIns="69950" bIns="349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 sz="1200" i="0" u="none" strike="noStrike" cap="none">
                  <a:solidFill>
                    <a:srgbClr val="000000"/>
                  </a:solidFill>
                  <a:latin typeface="Roboto"/>
                  <a:ea typeface="Roboto"/>
                  <a:cs typeface="Roboto"/>
                  <a:sym typeface="Roboto"/>
                </a:rPr>
                <a:t>Suivi en temps réel des activités de la vaccination dans toutes les provinces</a:t>
              </a:r>
              <a:endParaRPr sz="1100" i="0" u="none" strike="noStrike" cap="none">
                <a:solidFill>
                  <a:srgbClr val="000000"/>
                </a:solidFill>
                <a:latin typeface="Roboto"/>
                <a:ea typeface="Roboto"/>
                <a:cs typeface="Roboto"/>
                <a:sym typeface="Roboto"/>
              </a:endParaRPr>
            </a:p>
          </p:txBody>
        </p:sp>
        <p:sp>
          <p:nvSpPr>
            <p:cNvPr id="469" name="Google Shape;469;g2fbe9ec1052_0_1602"/>
            <p:cNvSpPr txBox="1"/>
            <p:nvPr/>
          </p:nvSpPr>
          <p:spPr>
            <a:xfrm>
              <a:off x="7326810" y="4433398"/>
              <a:ext cx="3390300" cy="475500"/>
            </a:xfrm>
            <a:prstGeom prst="rect">
              <a:avLst/>
            </a:prstGeom>
            <a:noFill/>
            <a:ln>
              <a:noFill/>
            </a:ln>
          </p:spPr>
          <p:txBody>
            <a:bodyPr spcFirstLastPara="1" wrap="square" lIns="69950" tIns="34975" rIns="69950" bIns="349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 sz="1200" i="0" u="none" strike="noStrike" cap="none">
                  <a:solidFill>
                    <a:srgbClr val="000000"/>
                  </a:solidFill>
                  <a:latin typeface="Roboto"/>
                  <a:ea typeface="Roboto"/>
                  <a:cs typeface="Roboto"/>
                  <a:sym typeface="Roboto"/>
                </a:rPr>
                <a:t>Les provinces atteignent </a:t>
              </a:r>
              <a:r>
                <a:rPr lang="fr" sz="1200" b="1" i="0" u="none" strike="noStrike" cap="none">
                  <a:solidFill>
                    <a:srgbClr val="000000"/>
                  </a:solidFill>
                  <a:latin typeface="Roboto"/>
                  <a:ea typeface="Roboto"/>
                  <a:cs typeface="Roboto"/>
                  <a:sym typeface="Roboto"/>
                </a:rPr>
                <a:t>au moins 50% de la couverture vaccinale complète</a:t>
              </a:r>
              <a:endParaRPr sz="1100" i="0" u="none" strike="noStrike" cap="none">
                <a:solidFill>
                  <a:srgbClr val="000000"/>
                </a:solidFill>
                <a:latin typeface="Roboto"/>
                <a:ea typeface="Roboto"/>
                <a:cs typeface="Roboto"/>
                <a:sym typeface="Roboto"/>
              </a:endParaRPr>
            </a:p>
          </p:txBody>
        </p:sp>
        <p:sp>
          <p:nvSpPr>
            <p:cNvPr id="470" name="Google Shape;470;g2fbe9ec1052_0_1602"/>
            <p:cNvSpPr txBox="1"/>
            <p:nvPr/>
          </p:nvSpPr>
          <p:spPr>
            <a:xfrm>
              <a:off x="3935800" y="2791655"/>
              <a:ext cx="2114400" cy="675000"/>
            </a:xfrm>
            <a:prstGeom prst="rect">
              <a:avLst/>
            </a:prstGeom>
            <a:noFill/>
            <a:ln>
              <a:noFill/>
            </a:ln>
          </p:spPr>
          <p:txBody>
            <a:bodyPr spcFirstLastPara="1" wrap="square" lIns="69950" tIns="34975" rIns="69950" bIns="349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 sz="1200" i="0" u="none" strike="noStrike" cap="none">
                  <a:solidFill>
                    <a:srgbClr val="000000"/>
                  </a:solidFill>
                  <a:latin typeface="Roboto"/>
                  <a:ea typeface="Roboto"/>
                  <a:cs typeface="Roboto"/>
                  <a:sym typeface="Roboto"/>
                </a:rPr>
                <a:t>Au moins </a:t>
              </a:r>
              <a:r>
                <a:rPr lang="fr" sz="1200" b="1" i="0" u="none" strike="noStrike" cap="none">
                  <a:solidFill>
                    <a:srgbClr val="000000"/>
                  </a:solidFill>
                  <a:latin typeface="Roboto"/>
                  <a:ea typeface="Roboto"/>
                  <a:cs typeface="Roboto"/>
                  <a:sym typeface="Roboto"/>
                </a:rPr>
                <a:t>1 réunion mensuel </a:t>
              </a:r>
              <a:r>
                <a:rPr lang="fr" sz="1200" i="0" u="none" strike="noStrike" cap="none">
                  <a:solidFill>
                    <a:srgbClr val="000000"/>
                  </a:solidFill>
                  <a:latin typeface="Roboto"/>
                  <a:ea typeface="Roboto"/>
                  <a:cs typeface="Roboto"/>
                  <a:sym typeface="Roboto"/>
                </a:rPr>
                <a:t>présidé par le Ministre de la Santé</a:t>
              </a:r>
              <a:endParaRPr sz="1100" i="0" u="none" strike="noStrike" cap="none">
                <a:solidFill>
                  <a:srgbClr val="000000"/>
                </a:solidFill>
                <a:latin typeface="Roboto"/>
                <a:ea typeface="Roboto"/>
                <a:cs typeface="Roboto"/>
                <a:sym typeface="Roboto"/>
              </a:endParaRPr>
            </a:p>
          </p:txBody>
        </p:sp>
        <p:pic>
          <p:nvPicPr>
            <p:cNvPr id="471" name="Google Shape;471;g2fbe9ec1052_0_1602"/>
            <p:cNvPicPr preferRelativeResize="0"/>
            <p:nvPr/>
          </p:nvPicPr>
          <p:blipFill rotWithShape="1">
            <a:blip r:embed="rId4">
              <a:alphaModFix/>
            </a:blip>
            <a:srcRect/>
            <a:stretch/>
          </p:blipFill>
          <p:spPr>
            <a:xfrm>
              <a:off x="1797206" y="2058226"/>
              <a:ext cx="1360023" cy="698406"/>
            </a:xfrm>
            <a:prstGeom prst="rect">
              <a:avLst/>
            </a:prstGeom>
            <a:noFill/>
            <a:ln>
              <a:noFill/>
            </a:ln>
          </p:spPr>
        </p:pic>
        <p:pic>
          <p:nvPicPr>
            <p:cNvPr id="472" name="Google Shape;472;g2fbe9ec1052_0_1602"/>
            <p:cNvPicPr preferRelativeResize="0"/>
            <p:nvPr/>
          </p:nvPicPr>
          <p:blipFill rotWithShape="1">
            <a:blip r:embed="rId5">
              <a:alphaModFix/>
            </a:blip>
            <a:srcRect l="18768" r="69092" b="32587"/>
            <a:stretch/>
          </p:blipFill>
          <p:spPr>
            <a:xfrm>
              <a:off x="4520902" y="2053780"/>
              <a:ext cx="1099163" cy="628188"/>
            </a:xfrm>
            <a:prstGeom prst="rect">
              <a:avLst/>
            </a:prstGeom>
            <a:noFill/>
            <a:ln>
              <a:noFill/>
            </a:ln>
          </p:spPr>
        </p:pic>
        <p:pic>
          <p:nvPicPr>
            <p:cNvPr id="473" name="Google Shape;473;g2fbe9ec1052_0_1602"/>
            <p:cNvPicPr preferRelativeResize="0"/>
            <p:nvPr/>
          </p:nvPicPr>
          <p:blipFill rotWithShape="1">
            <a:blip r:embed="rId5">
              <a:alphaModFix/>
            </a:blip>
            <a:srcRect l="49718" t="9011" r="33950" b="32587"/>
            <a:stretch/>
          </p:blipFill>
          <p:spPr>
            <a:xfrm>
              <a:off x="1678604" y="3856921"/>
              <a:ext cx="1478644" cy="506221"/>
            </a:xfrm>
            <a:prstGeom prst="rect">
              <a:avLst/>
            </a:prstGeom>
            <a:noFill/>
            <a:ln>
              <a:noFill/>
            </a:ln>
          </p:spPr>
        </p:pic>
        <p:pic>
          <p:nvPicPr>
            <p:cNvPr id="474" name="Google Shape;474;g2fbe9ec1052_0_1602"/>
            <p:cNvPicPr preferRelativeResize="0"/>
            <p:nvPr/>
          </p:nvPicPr>
          <p:blipFill rotWithShape="1">
            <a:blip r:embed="rId5">
              <a:alphaModFix/>
            </a:blip>
            <a:srcRect l="33320" t="9011" r="50574" b="32587"/>
            <a:stretch/>
          </p:blipFill>
          <p:spPr>
            <a:xfrm>
              <a:off x="4341518" y="3856921"/>
              <a:ext cx="1457919" cy="506221"/>
            </a:xfrm>
            <a:prstGeom prst="rect">
              <a:avLst/>
            </a:prstGeom>
            <a:noFill/>
            <a:ln>
              <a:noFill/>
            </a:ln>
          </p:spPr>
        </p:pic>
        <p:pic>
          <p:nvPicPr>
            <p:cNvPr id="475" name="Google Shape;475;g2fbe9ec1052_0_1602"/>
            <p:cNvPicPr preferRelativeResize="0"/>
            <p:nvPr/>
          </p:nvPicPr>
          <p:blipFill rotWithShape="1">
            <a:blip r:embed="rId5">
              <a:alphaModFix/>
            </a:blip>
            <a:srcRect l="67132" t="12463" r="17141" b="14007"/>
            <a:stretch/>
          </p:blipFill>
          <p:spPr>
            <a:xfrm>
              <a:off x="8314038" y="1901380"/>
              <a:ext cx="1423819" cy="685227"/>
            </a:xfrm>
            <a:prstGeom prst="rect">
              <a:avLst/>
            </a:prstGeom>
            <a:noFill/>
            <a:ln>
              <a:noFill/>
            </a:ln>
          </p:spPr>
        </p:pic>
        <p:pic>
          <p:nvPicPr>
            <p:cNvPr id="476" name="Google Shape;476;g2fbe9ec1052_0_1602"/>
            <p:cNvPicPr preferRelativeResize="0"/>
            <p:nvPr/>
          </p:nvPicPr>
          <p:blipFill rotWithShape="1">
            <a:blip r:embed="rId5">
              <a:alphaModFix/>
            </a:blip>
            <a:srcRect l="84156" t="10369" r="1176" b="29864"/>
            <a:stretch/>
          </p:blipFill>
          <p:spPr>
            <a:xfrm>
              <a:off x="8361904" y="3856921"/>
              <a:ext cx="1328075" cy="518047"/>
            </a:xfrm>
            <a:prstGeom prst="rect">
              <a:avLst/>
            </a:prstGeom>
            <a:noFill/>
            <a:ln>
              <a:noFill/>
            </a:ln>
          </p:spPr>
        </p:pic>
      </p:grpSp>
      <p:sp>
        <p:nvSpPr>
          <p:cNvPr id="477" name="Google Shape;477;g2fbe9ec1052_0_1602"/>
          <p:cNvSpPr txBox="1"/>
          <p:nvPr/>
        </p:nvSpPr>
        <p:spPr>
          <a:xfrm>
            <a:off x="957125" y="5585200"/>
            <a:ext cx="10627200" cy="4719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fr">
                <a:solidFill>
                  <a:schemeClr val="dk1"/>
                </a:solidFill>
                <a:latin typeface="Roboto"/>
                <a:ea typeface="Roboto"/>
                <a:cs typeface="Roboto"/>
                <a:sym typeface="Roboto"/>
              </a:rPr>
              <a:t>Une </a:t>
            </a:r>
            <a:r>
              <a:rPr lang="fr" b="1">
                <a:solidFill>
                  <a:schemeClr val="dk1"/>
                </a:solidFill>
                <a:latin typeface="Roboto"/>
                <a:ea typeface="Roboto"/>
                <a:cs typeface="Roboto"/>
                <a:sym typeface="Roboto"/>
              </a:rPr>
              <a:t>site web accessible au public</a:t>
            </a:r>
            <a:r>
              <a:rPr lang="fr">
                <a:solidFill>
                  <a:schemeClr val="dk1"/>
                </a:solidFill>
                <a:latin typeface="Roboto"/>
                <a:ea typeface="Roboto"/>
                <a:cs typeface="Roboto"/>
                <a:sym typeface="Roboto"/>
              </a:rPr>
              <a:t>  est créé avec des </a:t>
            </a:r>
            <a:r>
              <a:rPr lang="fr" b="1">
                <a:solidFill>
                  <a:schemeClr val="dk1"/>
                </a:solidFill>
                <a:latin typeface="Roboto"/>
                <a:ea typeface="Roboto"/>
                <a:cs typeface="Roboto"/>
                <a:sym typeface="Roboto"/>
              </a:rPr>
              <a:t>tableaux de bord nationaux, provinciaux et des scorecards.</a:t>
            </a:r>
            <a:r>
              <a:rPr lang="fr">
                <a:solidFill>
                  <a:schemeClr val="dk1"/>
                </a:solidFill>
                <a:latin typeface="Roboto"/>
                <a:ea typeface="Roboto"/>
                <a:cs typeface="Roboto"/>
                <a:sym typeface="Roboto"/>
              </a:rPr>
              <a:t> </a:t>
            </a:r>
            <a:endParaRPr>
              <a:latin typeface="Roboto"/>
              <a:ea typeface="Roboto"/>
              <a:cs typeface="Roboto"/>
              <a:sym typeface="Roboto"/>
            </a:endParaRPr>
          </a:p>
        </p:txBody>
      </p:sp>
      <p:pic>
        <p:nvPicPr>
          <p:cNvPr id="478" name="Google Shape;478;g2fbe9ec1052_0_1602"/>
          <p:cNvPicPr preferRelativeResize="0"/>
          <p:nvPr/>
        </p:nvPicPr>
        <p:blipFill rotWithShape="1">
          <a:blip r:embed="rId6">
            <a:alphaModFix/>
          </a:blip>
          <a:srcRect/>
          <a:stretch/>
        </p:blipFill>
        <p:spPr>
          <a:xfrm>
            <a:off x="9910249" y="1960475"/>
            <a:ext cx="1916302" cy="1057374"/>
          </a:xfrm>
          <a:prstGeom prst="rect">
            <a:avLst/>
          </a:prstGeom>
          <a:noFill/>
          <a:ln w="9525" cap="flat" cmpd="sng">
            <a:solidFill>
              <a:srgbClr val="000000"/>
            </a:solidFill>
            <a:prstDash val="solid"/>
            <a:round/>
            <a:headEnd type="none" w="sm" len="sm"/>
            <a:tailEnd type="none" w="sm" len="sm"/>
          </a:ln>
        </p:spPr>
      </p:pic>
      <p:pic>
        <p:nvPicPr>
          <p:cNvPr id="479" name="Google Shape;479;g2fbe9ec1052_0_1602" descr="Graphical user interface, application&#10;&#10;Description automatically generated"/>
          <p:cNvPicPr preferRelativeResize="0"/>
          <p:nvPr/>
        </p:nvPicPr>
        <p:blipFill rotWithShape="1">
          <a:blip r:embed="rId7">
            <a:alphaModFix/>
          </a:blip>
          <a:srcRect/>
          <a:stretch/>
        </p:blipFill>
        <p:spPr>
          <a:xfrm>
            <a:off x="9910249" y="4003265"/>
            <a:ext cx="1916300" cy="1330090"/>
          </a:xfrm>
          <a:prstGeom prst="rect">
            <a:avLst/>
          </a:prstGeom>
          <a:noFill/>
          <a:ln w="9525" cap="flat" cmpd="sng">
            <a:solidFill>
              <a:srgbClr val="000000"/>
            </a:solidFill>
            <a:prstDash val="solid"/>
            <a:round/>
            <a:headEnd type="none" w="sm" len="sm"/>
            <a:tailEnd type="none" w="sm" len="sm"/>
          </a:ln>
        </p:spPr>
      </p:pic>
      <p:sp>
        <p:nvSpPr>
          <p:cNvPr id="480" name="Google Shape;480;g2fbe9ec1052_0_1602"/>
          <p:cNvSpPr/>
          <p:nvPr/>
        </p:nvSpPr>
        <p:spPr>
          <a:xfrm>
            <a:off x="9798300" y="1157825"/>
            <a:ext cx="2140200" cy="83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b="1">
                <a:latin typeface="Roboto Condensed"/>
                <a:ea typeface="Roboto Condensed"/>
                <a:cs typeface="Roboto Condensed"/>
                <a:sym typeface="Roboto Condensed"/>
              </a:rPr>
              <a:t>Un site web accessible au public a été créé pour rendre compte des principaux engagements de la Déclaration.</a:t>
            </a:r>
            <a:endParaRPr sz="1000" b="1">
              <a:latin typeface="Roboto Condensed"/>
              <a:ea typeface="Roboto Condensed"/>
              <a:cs typeface="Roboto Condensed"/>
              <a:sym typeface="Roboto Condensed"/>
            </a:endParaRPr>
          </a:p>
        </p:txBody>
      </p:sp>
      <p:sp>
        <p:nvSpPr>
          <p:cNvPr id="481" name="Google Shape;481;g2fbe9ec1052_0_1602"/>
          <p:cNvSpPr/>
          <p:nvPr/>
        </p:nvSpPr>
        <p:spPr>
          <a:xfrm>
            <a:off x="9833550" y="3246450"/>
            <a:ext cx="2069700" cy="63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b="1">
                <a:latin typeface="Roboto Condensed"/>
                <a:ea typeface="Roboto Condensed"/>
                <a:cs typeface="Roboto Condensed"/>
                <a:sym typeface="Roboto Condensed"/>
              </a:rPr>
              <a:t>Des tableaux de bord nationaux et provinciaux ont été élaborés chaque année pour suivre les progrès de tous les engagements.</a:t>
            </a:r>
            <a:endParaRPr sz="1000" b="1">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fd4941caf1_0_0"/>
          <p:cNvSpPr txBox="1">
            <a:spLocks noGrp="1"/>
          </p:cNvSpPr>
          <p:nvPr>
            <p:ph type="title"/>
          </p:nvPr>
        </p:nvSpPr>
        <p:spPr>
          <a:xfrm>
            <a:off x="838200" y="-13250"/>
            <a:ext cx="10746000" cy="1124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600"/>
              <a:buFont typeface="Roboto Condensed"/>
              <a:buNone/>
            </a:pPr>
            <a:r>
              <a:rPr lang="fr" sz="2200">
                <a:solidFill>
                  <a:schemeClr val="accent1"/>
                </a:solidFill>
              </a:rPr>
              <a:t>Fort de cette réussite, le Ministère de la Santé lance le plan Mashako 2.0, étendant sa portée thématique et géographique à l’ensemble du pays  </a:t>
            </a:r>
            <a:endParaRPr sz="2200"/>
          </a:p>
        </p:txBody>
      </p:sp>
      <p:sp>
        <p:nvSpPr>
          <p:cNvPr id="439" name="Google Shape;439;g2fd4941caf1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
              <a:t>7</a:t>
            </a:fld>
            <a:endParaRPr/>
          </a:p>
        </p:txBody>
      </p:sp>
      <p:cxnSp>
        <p:nvCxnSpPr>
          <p:cNvPr id="440" name="Google Shape;440;g2fd4941caf1_0_0"/>
          <p:cNvCxnSpPr/>
          <p:nvPr/>
        </p:nvCxnSpPr>
        <p:spPr>
          <a:xfrm rot="10800000" flipH="1">
            <a:off x="1000650" y="6308950"/>
            <a:ext cx="10505400" cy="47400"/>
          </a:xfrm>
          <a:prstGeom prst="straightConnector1">
            <a:avLst/>
          </a:prstGeom>
          <a:noFill/>
          <a:ln w="9525" cap="flat" cmpd="sng">
            <a:solidFill>
              <a:srgbClr val="9E9E9E"/>
            </a:solidFill>
            <a:prstDash val="solid"/>
            <a:round/>
            <a:headEnd type="none" w="med" len="med"/>
            <a:tailEnd type="none" w="med" len="med"/>
          </a:ln>
        </p:spPr>
      </p:cxnSp>
      <p:sp>
        <p:nvSpPr>
          <p:cNvPr id="441" name="Google Shape;441;g2fd4941caf1_0_0"/>
          <p:cNvSpPr txBox="1"/>
          <p:nvPr/>
        </p:nvSpPr>
        <p:spPr>
          <a:xfrm>
            <a:off x="1038975" y="6393625"/>
            <a:ext cx="10011600" cy="1386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fr" sz="900" b="1">
                <a:solidFill>
                  <a:srgbClr val="4472C4"/>
                </a:solidFill>
                <a:latin typeface="Roboto"/>
                <a:ea typeface="Roboto"/>
                <a:cs typeface="Roboto"/>
                <a:sym typeface="Roboto"/>
              </a:rPr>
              <a:t>Source</a:t>
            </a:r>
            <a:r>
              <a:rPr lang="fr" sz="900">
                <a:solidFill>
                  <a:srgbClr val="4472C4"/>
                </a:solidFill>
                <a:latin typeface="Roboto"/>
                <a:ea typeface="Roboto"/>
                <a:cs typeface="Roboto"/>
                <a:sym typeface="Roboto"/>
              </a:rPr>
              <a:t> : ECV 2023, Gestion PEV, CAGF  </a:t>
            </a:r>
            <a:endParaRPr sz="900">
              <a:solidFill>
                <a:srgbClr val="4472C4"/>
              </a:solidFill>
              <a:latin typeface="Roboto"/>
              <a:ea typeface="Roboto"/>
              <a:cs typeface="Roboto"/>
              <a:sym typeface="Roboto"/>
            </a:endParaRPr>
          </a:p>
        </p:txBody>
      </p:sp>
      <p:graphicFrame>
        <p:nvGraphicFramePr>
          <p:cNvPr id="442" name="Google Shape;442;g2fd4941caf1_0_0"/>
          <p:cNvGraphicFramePr/>
          <p:nvPr/>
        </p:nvGraphicFramePr>
        <p:xfrm>
          <a:off x="1078775" y="1826463"/>
          <a:ext cx="10505425" cy="3779370"/>
        </p:xfrm>
        <a:graphic>
          <a:graphicData uri="http://schemas.openxmlformats.org/drawingml/2006/table">
            <a:tbl>
              <a:tblPr>
                <a:noFill/>
                <a:tableStyleId>{49E6C5B3-DB66-423E-815A-1C4BB2E5E392}</a:tableStyleId>
              </a:tblPr>
              <a:tblGrid>
                <a:gridCol w="1605400">
                  <a:extLst>
                    <a:ext uri="{9D8B030D-6E8A-4147-A177-3AD203B41FA5}">
                      <a16:colId xmlns:a16="http://schemas.microsoft.com/office/drawing/2014/main" val="20000"/>
                    </a:ext>
                  </a:extLst>
                </a:gridCol>
                <a:gridCol w="3287025">
                  <a:extLst>
                    <a:ext uri="{9D8B030D-6E8A-4147-A177-3AD203B41FA5}">
                      <a16:colId xmlns:a16="http://schemas.microsoft.com/office/drawing/2014/main" val="20001"/>
                    </a:ext>
                  </a:extLst>
                </a:gridCol>
                <a:gridCol w="567350">
                  <a:extLst>
                    <a:ext uri="{9D8B030D-6E8A-4147-A177-3AD203B41FA5}">
                      <a16:colId xmlns:a16="http://schemas.microsoft.com/office/drawing/2014/main" val="20002"/>
                    </a:ext>
                  </a:extLst>
                </a:gridCol>
                <a:gridCol w="5045650">
                  <a:extLst>
                    <a:ext uri="{9D8B030D-6E8A-4147-A177-3AD203B41FA5}">
                      <a16:colId xmlns:a16="http://schemas.microsoft.com/office/drawing/2014/main" val="20003"/>
                    </a:ext>
                  </a:extLst>
                </a:gridCol>
              </a:tblGrid>
              <a:tr h="439725">
                <a:tc>
                  <a:txBody>
                    <a:bodyPr/>
                    <a:lstStyle/>
                    <a:p>
                      <a:pPr marL="0" lvl="0" indent="0" algn="l" rtl="0">
                        <a:spcBef>
                          <a:spcPts val="0"/>
                        </a:spcBef>
                        <a:spcAft>
                          <a:spcPts val="0"/>
                        </a:spcAft>
                        <a:buNone/>
                      </a:pPr>
                      <a:r>
                        <a:rPr lang="fr" sz="1300" b="1">
                          <a:solidFill>
                            <a:srgbClr val="FFFFFF"/>
                          </a:solidFill>
                          <a:latin typeface="Roboto"/>
                          <a:ea typeface="Roboto"/>
                          <a:cs typeface="Roboto"/>
                          <a:sym typeface="Roboto"/>
                        </a:rPr>
                        <a:t>Objectif </a:t>
                      </a:r>
                      <a:endParaRPr sz="1300" b="1">
                        <a:solidFill>
                          <a:srgbClr val="FFFFFF"/>
                        </a:solidFill>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4285F4"/>
                      </a:solidFill>
                      <a:prstDash val="solid"/>
                      <a:round/>
                      <a:headEnd type="none" w="sm" len="sm"/>
                      <a:tailEnd type="none" w="sm" len="sm"/>
                    </a:lnT>
                    <a:lnB w="9525" cap="flat" cmpd="sng">
                      <a:solidFill>
                        <a:srgbClr val="FFFFFF"/>
                      </a:solidFill>
                      <a:prstDash val="solid"/>
                      <a:round/>
                      <a:headEnd type="none" w="sm" len="sm"/>
                      <a:tailEnd type="none" w="sm" len="sm"/>
                    </a:lnB>
                    <a:solidFill>
                      <a:srgbClr val="4472C4"/>
                    </a:solidFill>
                  </a:tcPr>
                </a:tc>
                <a:tc gridSpan="2">
                  <a:txBody>
                    <a:bodyPr/>
                    <a:lstStyle/>
                    <a:p>
                      <a:pPr marL="0" lvl="0" indent="0" algn="l" rtl="0">
                        <a:spcBef>
                          <a:spcPts val="0"/>
                        </a:spcBef>
                        <a:spcAft>
                          <a:spcPts val="0"/>
                        </a:spcAft>
                        <a:buNone/>
                      </a:pPr>
                      <a:r>
                        <a:rPr lang="fr" sz="1300">
                          <a:latin typeface="Roboto"/>
                          <a:ea typeface="Roboto"/>
                          <a:cs typeface="Roboto"/>
                          <a:sym typeface="Roboto"/>
                        </a:rPr>
                        <a:t>Augmenter la couverture vaccinale de </a:t>
                      </a:r>
                      <a:r>
                        <a:rPr lang="fr" sz="1300" b="1">
                          <a:latin typeface="Roboto"/>
                          <a:ea typeface="Roboto"/>
                          <a:cs typeface="Roboto"/>
                          <a:sym typeface="Roboto"/>
                        </a:rPr>
                        <a:t>+20 pts en 2 ans</a:t>
                      </a:r>
                      <a:r>
                        <a:rPr lang="fr" sz="1300">
                          <a:latin typeface="Roboto"/>
                          <a:ea typeface="Roboto"/>
                          <a:cs typeface="Roboto"/>
                          <a:sym typeface="Roboto"/>
                        </a:rPr>
                        <a:t> </a:t>
                      </a:r>
                      <a:endParaRPr sz="1300">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4285F4"/>
                      </a:solidFill>
                      <a:prstDash val="solid"/>
                      <a:round/>
                      <a:headEnd type="none" w="sm" len="sm"/>
                      <a:tailEnd type="none" w="sm" len="sm"/>
                    </a:lnT>
                  </a:tcPr>
                </a:tc>
                <a:tc hMerge="1">
                  <a:txBody>
                    <a:bodyPr/>
                    <a:lstStyle/>
                    <a:p>
                      <a:endParaRPr lang="fr-FR"/>
                    </a:p>
                  </a:txBody>
                  <a:tcPr/>
                </a:tc>
                <a:tc>
                  <a:txBody>
                    <a:bodyPr/>
                    <a:lstStyle/>
                    <a:p>
                      <a:pPr marL="0" lvl="0" indent="0" algn="l" rtl="0">
                        <a:spcBef>
                          <a:spcPts val="0"/>
                        </a:spcBef>
                        <a:spcAft>
                          <a:spcPts val="0"/>
                        </a:spcAft>
                        <a:buNone/>
                      </a:pPr>
                      <a:r>
                        <a:rPr lang="fr" sz="1300">
                          <a:latin typeface="Roboto"/>
                          <a:ea typeface="Roboto"/>
                          <a:cs typeface="Roboto"/>
                          <a:sym typeface="Roboto"/>
                        </a:rPr>
                        <a:t>Une baisse de </a:t>
                      </a:r>
                      <a:r>
                        <a:rPr lang="fr" sz="1300" b="1">
                          <a:latin typeface="Roboto"/>
                          <a:ea typeface="Roboto"/>
                          <a:cs typeface="Roboto"/>
                          <a:sym typeface="Roboto"/>
                        </a:rPr>
                        <a:t>-7pts de couverture vaccinale en 2023 </a:t>
                      </a:r>
                      <a:r>
                        <a:rPr lang="fr" sz="1300">
                          <a:latin typeface="Roboto"/>
                          <a:ea typeface="Roboto"/>
                          <a:cs typeface="Roboto"/>
                          <a:sym typeface="Roboto"/>
                        </a:rPr>
                        <a:t>pour atteindre 38% </a:t>
                      </a:r>
                      <a:endParaRPr sz="1300">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285F4"/>
                      </a:solidFill>
                      <a:prstDash val="solid"/>
                      <a:round/>
                      <a:headEnd type="none" w="sm" len="sm"/>
                      <a:tailEnd type="none" w="sm" len="sm"/>
                    </a:lnT>
                    <a:solidFill>
                      <a:srgbClr val="D9EAD3"/>
                    </a:solidFill>
                  </a:tcPr>
                </a:tc>
                <a:extLst>
                  <a:ext uri="{0D108BD9-81ED-4DB2-BD59-A6C34878D82A}">
                    <a16:rowId xmlns:a16="http://schemas.microsoft.com/office/drawing/2014/main" val="10000"/>
                  </a:ext>
                </a:extLst>
              </a:tr>
              <a:tr h="1041525">
                <a:tc>
                  <a:txBody>
                    <a:bodyPr/>
                    <a:lstStyle/>
                    <a:p>
                      <a:pPr marL="0" lvl="0" indent="0" algn="l" rtl="0">
                        <a:spcBef>
                          <a:spcPts val="0"/>
                        </a:spcBef>
                        <a:spcAft>
                          <a:spcPts val="0"/>
                        </a:spcAft>
                        <a:buNone/>
                      </a:pPr>
                      <a:r>
                        <a:rPr lang="fr" sz="1300" b="1">
                          <a:solidFill>
                            <a:srgbClr val="FFFFFF"/>
                          </a:solidFill>
                          <a:latin typeface="Roboto"/>
                          <a:ea typeface="Roboto"/>
                          <a:cs typeface="Roboto"/>
                          <a:sym typeface="Roboto"/>
                        </a:rPr>
                        <a:t>Domaines d’intervention</a:t>
                      </a:r>
                      <a:endParaRPr sz="1300" b="1">
                        <a:solidFill>
                          <a:srgbClr val="FFFFFF"/>
                        </a:solidFill>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472C4"/>
                    </a:solidFill>
                  </a:tcPr>
                </a:tc>
                <a:tc gridSpan="2">
                  <a:txBody>
                    <a:bodyPr/>
                    <a:lstStyle/>
                    <a:p>
                      <a:pPr marL="457200" lvl="0" indent="-304800" algn="l" rtl="0">
                        <a:spcBef>
                          <a:spcPts val="0"/>
                        </a:spcBef>
                        <a:spcAft>
                          <a:spcPts val="0"/>
                        </a:spcAft>
                        <a:buSzPts val="1200"/>
                        <a:buFont typeface="Roboto"/>
                        <a:buChar char="➔"/>
                      </a:pPr>
                      <a:r>
                        <a:rPr lang="fr" sz="1200" b="1">
                          <a:solidFill>
                            <a:schemeClr val="dk1"/>
                          </a:solidFill>
                          <a:latin typeface="Roboto"/>
                          <a:ea typeface="Roboto"/>
                          <a:cs typeface="Roboto"/>
                          <a:sym typeface="Roboto"/>
                        </a:rPr>
                        <a:t>Atteindre un taux de séances avancées réalisées supérieur à 80%</a:t>
                      </a:r>
                      <a:endParaRPr sz="1200" b="1">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fr" sz="1200" b="1">
                          <a:solidFill>
                            <a:schemeClr val="dk1"/>
                          </a:solidFill>
                          <a:latin typeface="Roboto"/>
                          <a:ea typeface="Roboto"/>
                          <a:cs typeface="Roboto"/>
                          <a:sym typeface="Roboto"/>
                        </a:rPr>
                        <a:t>Assurer un taux de rétention des cartes de vaccination de 80% chez les mères </a:t>
                      </a:r>
                      <a:endParaRPr sz="1200" b="1">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fr" sz="1200" b="1">
                          <a:solidFill>
                            <a:schemeClr val="dk1"/>
                          </a:solidFill>
                          <a:latin typeface="Roboto"/>
                          <a:ea typeface="Roboto"/>
                          <a:cs typeface="Roboto"/>
                          <a:sym typeface="Roboto"/>
                        </a:rPr>
                        <a:t>Payer 100% des supervisions, des séances de vaccinations et des livraisons de vaccins par paiement mobile</a:t>
                      </a:r>
                      <a:endParaRPr sz="1200" b="1">
                        <a:solidFill>
                          <a:schemeClr val="dk1"/>
                        </a:solidFill>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tcPr>
                </a:tc>
                <a:tc hMerge="1">
                  <a:txBody>
                    <a:bodyPr/>
                    <a:lstStyle/>
                    <a:p>
                      <a:endParaRPr lang="fr-FR"/>
                    </a:p>
                  </a:txBody>
                  <a:tcPr/>
                </a:tc>
                <a:tc>
                  <a:txBody>
                    <a:bodyPr/>
                    <a:lstStyle/>
                    <a:p>
                      <a:pPr marL="457200" lvl="0" indent="-311150" algn="l" rtl="0">
                        <a:spcBef>
                          <a:spcPts val="0"/>
                        </a:spcBef>
                        <a:spcAft>
                          <a:spcPts val="0"/>
                        </a:spcAft>
                        <a:buSzPts val="1300"/>
                        <a:buFont typeface="Roboto"/>
                        <a:buChar char="➔"/>
                      </a:pPr>
                      <a:r>
                        <a:rPr lang="fr" sz="1300">
                          <a:latin typeface="Roboto"/>
                          <a:ea typeface="Roboto"/>
                          <a:cs typeface="Roboto"/>
                          <a:sym typeface="Roboto"/>
                        </a:rPr>
                        <a:t>Le score de réalisation des séances fixes atteint </a:t>
                      </a:r>
                      <a:r>
                        <a:rPr lang="fr" sz="1300" b="1">
                          <a:latin typeface="Roboto"/>
                          <a:ea typeface="Roboto"/>
                          <a:cs typeface="Roboto"/>
                          <a:sym typeface="Roboto"/>
                        </a:rPr>
                        <a:t>65%</a:t>
                      </a:r>
                      <a:endParaRPr sz="1300" b="1">
                        <a:latin typeface="Roboto"/>
                        <a:ea typeface="Roboto"/>
                        <a:cs typeface="Roboto"/>
                        <a:sym typeface="Roboto"/>
                      </a:endParaRPr>
                    </a:p>
                    <a:p>
                      <a:pPr marL="457200" lvl="0" indent="-311150" algn="l" rtl="0">
                        <a:spcBef>
                          <a:spcPts val="0"/>
                        </a:spcBef>
                        <a:spcAft>
                          <a:spcPts val="0"/>
                        </a:spcAft>
                        <a:buSzPts val="1300"/>
                        <a:buFont typeface="Roboto"/>
                        <a:buChar char="➔"/>
                      </a:pPr>
                      <a:r>
                        <a:rPr lang="fr" sz="1300">
                          <a:latin typeface="Roboto"/>
                          <a:ea typeface="Roboto"/>
                          <a:cs typeface="Roboto"/>
                          <a:sym typeface="Roboto"/>
                        </a:rPr>
                        <a:t>Le score de réalisation des séances avancées</a:t>
                      </a:r>
                      <a:r>
                        <a:rPr lang="fr" sz="1300" b="1">
                          <a:latin typeface="Roboto"/>
                          <a:ea typeface="Roboto"/>
                          <a:cs typeface="Roboto"/>
                          <a:sym typeface="Roboto"/>
                        </a:rPr>
                        <a:t> </a:t>
                      </a:r>
                      <a:r>
                        <a:rPr lang="fr" sz="1300">
                          <a:latin typeface="Roboto"/>
                          <a:ea typeface="Roboto"/>
                          <a:cs typeface="Roboto"/>
                          <a:sym typeface="Roboto"/>
                        </a:rPr>
                        <a:t>atteint</a:t>
                      </a:r>
                      <a:r>
                        <a:rPr lang="fr" sz="1300" b="1">
                          <a:latin typeface="Roboto"/>
                          <a:ea typeface="Roboto"/>
                          <a:cs typeface="Roboto"/>
                          <a:sym typeface="Roboto"/>
                        </a:rPr>
                        <a:t> 83%</a:t>
                      </a:r>
                      <a:endParaRPr sz="1300" b="1">
                        <a:highlight>
                          <a:srgbClr val="FFFF00"/>
                        </a:highlight>
                        <a:latin typeface="Roboto"/>
                        <a:ea typeface="Roboto"/>
                        <a:cs typeface="Roboto"/>
                        <a:sym typeface="Roboto"/>
                      </a:endParaRPr>
                    </a:p>
                    <a:p>
                      <a:pPr marL="457200" lvl="0" indent="-311150" algn="l" rtl="0">
                        <a:spcBef>
                          <a:spcPts val="0"/>
                        </a:spcBef>
                        <a:spcAft>
                          <a:spcPts val="0"/>
                        </a:spcAft>
                        <a:buSzPts val="1300"/>
                        <a:buFont typeface="Roboto"/>
                        <a:buChar char="➔"/>
                      </a:pPr>
                      <a:r>
                        <a:rPr lang="fr" sz="1300">
                          <a:latin typeface="Roboto"/>
                          <a:ea typeface="Roboto"/>
                          <a:cs typeface="Roboto"/>
                          <a:sym typeface="Roboto"/>
                        </a:rPr>
                        <a:t>La population des zéros doses augmente de +3 pts pour atteindre 22% en 2023</a:t>
                      </a:r>
                      <a:endParaRPr sz="1300">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9E9E9E">
                          <a:alpha val="0"/>
                        </a:srgbClr>
                      </a:solidFill>
                      <a:prstDash val="solid"/>
                      <a:round/>
                      <a:headEnd type="none" w="sm" len="sm"/>
                      <a:tailEnd type="none" w="sm" len="sm"/>
                    </a:lnR>
                    <a:solidFill>
                      <a:srgbClr val="D9EAD3"/>
                    </a:solidFill>
                  </a:tcPr>
                </a:tc>
                <a:extLst>
                  <a:ext uri="{0D108BD9-81ED-4DB2-BD59-A6C34878D82A}">
                    <a16:rowId xmlns:a16="http://schemas.microsoft.com/office/drawing/2014/main" val="10001"/>
                  </a:ext>
                </a:extLst>
              </a:tr>
              <a:tr h="439725">
                <a:tc rowSpan="3">
                  <a:txBody>
                    <a:bodyPr/>
                    <a:lstStyle/>
                    <a:p>
                      <a:pPr marL="0" lvl="0" indent="0" algn="l" rtl="0">
                        <a:spcBef>
                          <a:spcPts val="0"/>
                        </a:spcBef>
                        <a:spcAft>
                          <a:spcPts val="0"/>
                        </a:spcAft>
                        <a:buNone/>
                      </a:pPr>
                      <a:r>
                        <a:rPr lang="fr" sz="1300" b="1">
                          <a:solidFill>
                            <a:srgbClr val="FFFFFF"/>
                          </a:solidFill>
                          <a:latin typeface="Roboto"/>
                          <a:ea typeface="Roboto"/>
                          <a:cs typeface="Roboto"/>
                          <a:sym typeface="Roboto"/>
                        </a:rPr>
                        <a:t>Catalyseurs transverses</a:t>
                      </a:r>
                      <a:endParaRPr sz="1300" b="1">
                        <a:solidFill>
                          <a:srgbClr val="FFFFFF"/>
                        </a:solidFill>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9050" cap="flat" cmpd="sng">
                      <a:solidFill>
                        <a:srgbClr val="4285F4"/>
                      </a:solidFill>
                      <a:prstDash val="solid"/>
                      <a:round/>
                      <a:headEnd type="none" w="sm" len="sm"/>
                      <a:tailEnd type="none" w="sm" len="sm"/>
                    </a:lnB>
                    <a:solidFill>
                      <a:srgbClr val="4472C4"/>
                    </a:solidFill>
                  </a:tcPr>
                </a:tc>
                <a:tc gridSpan="2">
                  <a:txBody>
                    <a:bodyPr/>
                    <a:lstStyle/>
                    <a:p>
                      <a:pPr marL="0" lvl="0" indent="0" algn="l" rtl="0">
                        <a:spcBef>
                          <a:spcPts val="0"/>
                        </a:spcBef>
                        <a:spcAft>
                          <a:spcPts val="0"/>
                        </a:spcAft>
                        <a:buNone/>
                      </a:pPr>
                      <a:r>
                        <a:rPr lang="fr" sz="1300">
                          <a:latin typeface="Roboto"/>
                          <a:ea typeface="Roboto"/>
                          <a:cs typeface="Roboto"/>
                          <a:sym typeface="Roboto"/>
                        </a:rPr>
                        <a:t>Gouvernance, coordination et leadership </a:t>
                      </a:r>
                      <a:endParaRPr sz="1300">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tcPr>
                </a:tc>
                <a:tc hMerge="1">
                  <a:txBody>
                    <a:bodyPr/>
                    <a:lstStyle/>
                    <a:p>
                      <a:endParaRPr lang="fr-FR"/>
                    </a:p>
                  </a:txBody>
                  <a:tcPr/>
                </a:tc>
                <a:tc>
                  <a:txBody>
                    <a:bodyPr/>
                    <a:lstStyle/>
                    <a:p>
                      <a:pPr marL="457200" lvl="0" indent="-311150" algn="l" rtl="0">
                        <a:spcBef>
                          <a:spcPts val="0"/>
                        </a:spcBef>
                        <a:spcAft>
                          <a:spcPts val="0"/>
                        </a:spcAft>
                        <a:buClr>
                          <a:schemeClr val="dk1"/>
                        </a:buClr>
                        <a:buSzPts val="1300"/>
                        <a:buFont typeface="Roboto"/>
                        <a:buChar char="➔"/>
                      </a:pPr>
                      <a:r>
                        <a:rPr lang="fr" sz="1300" b="1">
                          <a:solidFill>
                            <a:schemeClr val="dk1"/>
                          </a:solidFill>
                          <a:latin typeface="Roboto"/>
                          <a:ea typeface="Roboto"/>
                          <a:cs typeface="Roboto"/>
                          <a:sym typeface="Roboto"/>
                        </a:rPr>
                        <a:t>~68% des réunions de coordinations sont tenues</a:t>
                      </a:r>
                      <a:r>
                        <a:rPr lang="fr" sz="1300">
                          <a:solidFill>
                            <a:schemeClr val="dk1"/>
                          </a:solidFill>
                          <a:latin typeface="Roboto"/>
                          <a:ea typeface="Roboto"/>
                          <a:cs typeface="Roboto"/>
                          <a:sym typeface="Roboto"/>
                        </a:rPr>
                        <a:t> en 2023 mais les actions et le suivi sont mal définis</a:t>
                      </a:r>
                      <a:endParaRPr sz="1300"/>
                    </a:p>
                  </a:txBody>
                  <a:tcPr marL="91425" marR="91425" marT="91425" marB="91425">
                    <a:lnL w="9525" cap="flat" cmpd="sng">
                      <a:solidFill>
                        <a:srgbClr val="FFFFFF"/>
                      </a:solidFill>
                      <a:prstDash val="solid"/>
                      <a:round/>
                      <a:headEnd type="none" w="sm" len="sm"/>
                      <a:tailEnd type="none" w="sm" len="sm"/>
                    </a:lnL>
                    <a:lnR w="9525" cap="flat" cmpd="sng">
                      <a:solidFill>
                        <a:srgbClr val="9E9E9E">
                          <a:alpha val="0"/>
                        </a:srgbClr>
                      </a:solidFill>
                      <a:prstDash val="solid"/>
                      <a:round/>
                      <a:headEnd type="none" w="sm" len="sm"/>
                      <a:tailEnd type="none" w="sm" len="sm"/>
                    </a:lnR>
                    <a:solidFill>
                      <a:srgbClr val="D9EAD3"/>
                    </a:solidFill>
                  </a:tcPr>
                </a:tc>
                <a:extLst>
                  <a:ext uri="{0D108BD9-81ED-4DB2-BD59-A6C34878D82A}">
                    <a16:rowId xmlns:a16="http://schemas.microsoft.com/office/drawing/2014/main" val="10002"/>
                  </a:ext>
                </a:extLst>
              </a:tr>
              <a:tr h="446425">
                <a:tc vMerge="1">
                  <a:txBody>
                    <a:bodyPr/>
                    <a:lstStyle/>
                    <a:p>
                      <a:endParaRPr lang="fr-FR"/>
                    </a:p>
                  </a:txBody>
                  <a:tcPr/>
                </a:tc>
                <a:tc gridSpan="2">
                  <a:txBody>
                    <a:bodyPr/>
                    <a:lstStyle/>
                    <a:p>
                      <a:pPr marL="0" lvl="0" indent="0" algn="l" rtl="0">
                        <a:spcBef>
                          <a:spcPts val="0"/>
                        </a:spcBef>
                        <a:spcAft>
                          <a:spcPts val="0"/>
                        </a:spcAft>
                        <a:buNone/>
                      </a:pPr>
                      <a:r>
                        <a:rPr lang="fr" sz="1300">
                          <a:latin typeface="Roboto"/>
                          <a:ea typeface="Roboto"/>
                          <a:cs typeface="Roboto"/>
                          <a:sym typeface="Roboto"/>
                        </a:rPr>
                        <a:t>Disponibilité des financements </a:t>
                      </a:r>
                      <a:endParaRPr sz="1300">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tcPr>
                </a:tc>
                <a:tc hMerge="1">
                  <a:txBody>
                    <a:bodyPr/>
                    <a:lstStyle/>
                    <a:p>
                      <a:endParaRPr lang="fr-FR"/>
                    </a:p>
                  </a:txBody>
                  <a:tcPr/>
                </a:tc>
                <a:tc>
                  <a:txBody>
                    <a:bodyPr/>
                    <a:lstStyle/>
                    <a:p>
                      <a:pPr marL="457200" lvl="0" indent="-311150" algn="l" rtl="0">
                        <a:spcBef>
                          <a:spcPts val="0"/>
                        </a:spcBef>
                        <a:spcAft>
                          <a:spcPts val="0"/>
                        </a:spcAft>
                        <a:buClr>
                          <a:schemeClr val="dk1"/>
                        </a:buClr>
                        <a:buSzPts val="1300"/>
                        <a:buFont typeface="Roboto"/>
                        <a:buChar char="➔"/>
                      </a:pPr>
                      <a:r>
                        <a:rPr lang="fr" sz="1300">
                          <a:solidFill>
                            <a:schemeClr val="dk1"/>
                          </a:solidFill>
                          <a:latin typeface="Roboto"/>
                          <a:ea typeface="Roboto"/>
                          <a:cs typeface="Roboto"/>
                          <a:sym typeface="Roboto"/>
                        </a:rPr>
                        <a:t>43.5% d’absorption des fonds Gavi en 2023</a:t>
                      </a:r>
                      <a:endParaRPr sz="130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fr" sz="1300">
                          <a:solidFill>
                            <a:schemeClr val="dk1"/>
                          </a:solidFill>
                          <a:latin typeface="Roboto"/>
                          <a:ea typeface="Roboto"/>
                          <a:cs typeface="Roboto"/>
                          <a:sym typeface="Roboto"/>
                        </a:rPr>
                        <a:t>+1M$ d’avances ouvertes non justifiées de +180 jours</a:t>
                      </a:r>
                      <a:endParaRPr sz="1300">
                        <a:solidFill>
                          <a:schemeClr val="dk1"/>
                        </a:solidFill>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9E9E9E">
                          <a:alpha val="0"/>
                        </a:srgbClr>
                      </a:solidFill>
                      <a:prstDash val="solid"/>
                      <a:round/>
                      <a:headEnd type="none" w="sm" len="sm"/>
                      <a:tailEnd type="none" w="sm" len="sm"/>
                    </a:lnR>
                    <a:solidFill>
                      <a:srgbClr val="D9EAD3"/>
                    </a:solidFill>
                  </a:tcPr>
                </a:tc>
                <a:extLst>
                  <a:ext uri="{0D108BD9-81ED-4DB2-BD59-A6C34878D82A}">
                    <a16:rowId xmlns:a16="http://schemas.microsoft.com/office/drawing/2014/main" val="10003"/>
                  </a:ext>
                </a:extLst>
              </a:tr>
              <a:tr h="439725">
                <a:tc vMerge="1">
                  <a:txBody>
                    <a:bodyPr/>
                    <a:lstStyle/>
                    <a:p>
                      <a:endParaRPr lang="fr-FR"/>
                    </a:p>
                  </a:txBody>
                  <a:tcPr/>
                </a:tc>
                <a:tc gridSpan="2">
                  <a:txBody>
                    <a:bodyPr/>
                    <a:lstStyle/>
                    <a:p>
                      <a:pPr marL="0" lvl="0" indent="0" algn="l" rtl="0">
                        <a:spcBef>
                          <a:spcPts val="0"/>
                        </a:spcBef>
                        <a:spcAft>
                          <a:spcPts val="0"/>
                        </a:spcAft>
                        <a:buNone/>
                      </a:pPr>
                      <a:r>
                        <a:rPr lang="fr" sz="1300">
                          <a:latin typeface="Roboto"/>
                          <a:ea typeface="Roboto"/>
                          <a:cs typeface="Roboto"/>
                          <a:sym typeface="Roboto"/>
                        </a:rPr>
                        <a:t>Supervision et suivi des performances </a:t>
                      </a:r>
                      <a:endParaRPr sz="1300">
                        <a:latin typeface="Roboto"/>
                        <a:ea typeface="Roboto"/>
                        <a:cs typeface="Roboto"/>
                        <a:sym typeface="Robo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4285F4"/>
                      </a:solidFill>
                      <a:prstDash val="solid"/>
                      <a:round/>
                      <a:headEnd type="none" w="sm" len="sm"/>
                      <a:tailEnd type="none" w="sm" len="sm"/>
                    </a:lnB>
                  </a:tcPr>
                </a:tc>
                <a:tc hMerge="1">
                  <a:txBody>
                    <a:bodyPr/>
                    <a:lstStyle/>
                    <a:p>
                      <a:endParaRPr lang="fr-FR"/>
                    </a:p>
                  </a:txBody>
                  <a:tcPr/>
                </a:tc>
                <a:tc>
                  <a:txBody>
                    <a:bodyPr/>
                    <a:lstStyle/>
                    <a:p>
                      <a:pPr marL="457200" lvl="0" indent="-311150" algn="l" rtl="0">
                        <a:spcBef>
                          <a:spcPts val="0"/>
                        </a:spcBef>
                        <a:spcAft>
                          <a:spcPts val="0"/>
                        </a:spcAft>
                        <a:buClr>
                          <a:schemeClr val="dk1"/>
                        </a:buClr>
                        <a:buSzPts val="1300"/>
                        <a:buFont typeface="Roboto"/>
                        <a:buChar char="➔"/>
                      </a:pPr>
                      <a:r>
                        <a:rPr lang="fr" sz="1300">
                          <a:solidFill>
                            <a:schemeClr val="dk1"/>
                          </a:solidFill>
                          <a:latin typeface="Roboto"/>
                          <a:ea typeface="Roboto"/>
                          <a:cs typeface="Roboto"/>
                          <a:sym typeface="Roboto"/>
                        </a:rPr>
                        <a:t>Le score de supervision des AS atteinte </a:t>
                      </a:r>
                      <a:r>
                        <a:rPr lang="fr" sz="1300" b="1">
                          <a:solidFill>
                            <a:schemeClr val="dk1"/>
                          </a:solidFill>
                          <a:latin typeface="Roboto"/>
                          <a:ea typeface="Roboto"/>
                          <a:cs typeface="Roboto"/>
                          <a:sym typeface="Roboto"/>
                        </a:rPr>
                        <a:t>60% sur l’ensemble du pays en 2023</a:t>
                      </a:r>
                      <a:endParaRPr sz="1300" b="1"/>
                    </a:p>
                  </a:txBody>
                  <a:tcPr marL="91425" marR="91425" marT="91425" marB="91425">
                    <a:lnL w="9525" cap="flat" cmpd="sng">
                      <a:solidFill>
                        <a:srgbClr val="FFFFFF"/>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19050" cap="flat" cmpd="sng">
                      <a:solidFill>
                        <a:srgbClr val="4285F4"/>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bl>
          </a:graphicData>
        </a:graphic>
      </p:graphicFrame>
      <p:sp>
        <p:nvSpPr>
          <p:cNvPr id="443" name="Google Shape;443;g2fd4941caf1_0_0"/>
          <p:cNvSpPr/>
          <p:nvPr/>
        </p:nvSpPr>
        <p:spPr>
          <a:xfrm>
            <a:off x="3249600" y="1245750"/>
            <a:ext cx="28464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b="1">
                <a:solidFill>
                  <a:srgbClr val="4472C4"/>
                </a:solidFill>
                <a:latin typeface="Roboto Condensed"/>
                <a:ea typeface="Roboto Condensed"/>
                <a:cs typeface="Roboto Condensed"/>
                <a:sym typeface="Roboto Condensed"/>
              </a:rPr>
              <a:t>Plan Mashako 2.0 </a:t>
            </a:r>
            <a:endParaRPr b="1">
              <a:solidFill>
                <a:srgbClr val="4472C4"/>
              </a:solidFill>
              <a:latin typeface="Roboto Condensed"/>
              <a:ea typeface="Roboto Condensed"/>
              <a:cs typeface="Roboto Condensed"/>
              <a:sym typeface="Roboto Condensed"/>
            </a:endParaRPr>
          </a:p>
        </p:txBody>
      </p:sp>
      <p:sp>
        <p:nvSpPr>
          <p:cNvPr id="444" name="Google Shape;444;g2fd4941caf1_0_0"/>
          <p:cNvSpPr/>
          <p:nvPr/>
        </p:nvSpPr>
        <p:spPr>
          <a:xfrm>
            <a:off x="7499450" y="1245750"/>
            <a:ext cx="3020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b="1">
                <a:solidFill>
                  <a:srgbClr val="4472C4"/>
                </a:solidFill>
                <a:latin typeface="Roboto Condensed"/>
                <a:ea typeface="Roboto Condensed"/>
                <a:cs typeface="Roboto Condensed"/>
                <a:sym typeface="Roboto Condensed"/>
              </a:rPr>
              <a:t>Résultats </a:t>
            </a:r>
            <a:endParaRPr b="1">
              <a:solidFill>
                <a:srgbClr val="4472C4"/>
              </a:solidFill>
              <a:latin typeface="Roboto Condensed"/>
              <a:ea typeface="Roboto Condensed"/>
              <a:cs typeface="Roboto Condensed"/>
              <a:sym typeface="Roboto Condensed"/>
            </a:endParaRPr>
          </a:p>
        </p:txBody>
      </p:sp>
      <p:sp>
        <p:nvSpPr>
          <p:cNvPr id="445" name="Google Shape;445;g2fd4941caf1_0_0"/>
          <p:cNvSpPr txBox="1"/>
          <p:nvPr/>
        </p:nvSpPr>
        <p:spPr>
          <a:xfrm>
            <a:off x="957125" y="5585200"/>
            <a:ext cx="10627200" cy="4719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b="1">
                <a:solidFill>
                  <a:schemeClr val="dk1"/>
                </a:solidFill>
                <a:latin typeface="Roboto"/>
                <a:ea typeface="Roboto"/>
                <a:cs typeface="Roboto"/>
                <a:sym typeface="Roboto"/>
              </a:rPr>
              <a:t>La pandémie du COVID19, des grèves générales des professionnels de santé (9 mois), un gel des financements Gavi (6 mois) </a:t>
            </a:r>
            <a:r>
              <a:rPr lang="fr">
                <a:solidFill>
                  <a:schemeClr val="dk1"/>
                </a:solidFill>
                <a:latin typeface="Roboto"/>
                <a:ea typeface="Roboto"/>
                <a:cs typeface="Roboto"/>
                <a:sym typeface="Roboto"/>
              </a:rPr>
              <a:t>ralentissent la performance des nouvelles provinces. </a:t>
            </a:r>
            <a:endParaRPr>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cxnSp>
        <p:nvCxnSpPr>
          <p:cNvPr id="487" name="Google Shape;487;g2fcf1b98555_0_86"/>
          <p:cNvCxnSpPr/>
          <p:nvPr/>
        </p:nvCxnSpPr>
        <p:spPr>
          <a:xfrm>
            <a:off x="6067435" y="1313378"/>
            <a:ext cx="0" cy="285900"/>
          </a:xfrm>
          <a:prstGeom prst="straightConnector1">
            <a:avLst/>
          </a:prstGeom>
          <a:noFill/>
          <a:ln w="9525" cap="flat" cmpd="sng">
            <a:solidFill>
              <a:srgbClr val="757575"/>
            </a:solidFill>
            <a:prstDash val="solid"/>
            <a:round/>
            <a:headEnd type="none" w="sm" len="sm"/>
            <a:tailEnd type="none" w="sm" len="sm"/>
          </a:ln>
        </p:spPr>
      </p:cxnSp>
      <p:cxnSp>
        <p:nvCxnSpPr>
          <p:cNvPr id="488" name="Google Shape;488;g2fcf1b98555_0_86"/>
          <p:cNvCxnSpPr/>
          <p:nvPr/>
        </p:nvCxnSpPr>
        <p:spPr>
          <a:xfrm>
            <a:off x="9725035" y="1313378"/>
            <a:ext cx="0" cy="285900"/>
          </a:xfrm>
          <a:prstGeom prst="straightConnector1">
            <a:avLst/>
          </a:prstGeom>
          <a:noFill/>
          <a:ln w="9525" cap="flat" cmpd="sng">
            <a:solidFill>
              <a:srgbClr val="757575"/>
            </a:solidFill>
            <a:prstDash val="solid"/>
            <a:round/>
            <a:headEnd type="none" w="sm" len="sm"/>
            <a:tailEnd type="none" w="sm" len="sm"/>
          </a:ln>
        </p:spPr>
      </p:cxnSp>
      <p:sp>
        <p:nvSpPr>
          <p:cNvPr id="489" name="Google Shape;489;g2fcf1b98555_0_86"/>
          <p:cNvSpPr txBox="1">
            <a:spLocks noGrp="1"/>
          </p:cNvSpPr>
          <p:nvPr>
            <p:ph type="title"/>
          </p:nvPr>
        </p:nvSpPr>
        <p:spPr>
          <a:xfrm>
            <a:off x="838200" y="-13252"/>
            <a:ext cx="10515600" cy="1124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 sz="2200"/>
              <a:t>3 Forums présidentiels ont été organisés pour réaffirmer l'engagement national et provincial envers la vaccination de routine en RDC</a:t>
            </a:r>
            <a:endParaRPr sz="2200"/>
          </a:p>
        </p:txBody>
      </p:sp>
      <p:sp>
        <p:nvSpPr>
          <p:cNvPr id="490" name="Google Shape;490;g2fcf1b98555_0_8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
              <a:t>8</a:t>
            </a:fld>
            <a:endParaRPr/>
          </a:p>
        </p:txBody>
      </p:sp>
      <p:sp>
        <p:nvSpPr>
          <p:cNvPr id="491" name="Google Shape;491;g2fcf1b98555_0_86"/>
          <p:cNvSpPr/>
          <p:nvPr/>
        </p:nvSpPr>
        <p:spPr>
          <a:xfrm>
            <a:off x="943690" y="1092612"/>
            <a:ext cx="10720800" cy="395400"/>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492" name="Google Shape;492;g2fcf1b98555_0_86"/>
          <p:cNvPicPr preferRelativeResize="0"/>
          <p:nvPr/>
        </p:nvPicPr>
        <p:blipFill rotWithShape="1">
          <a:blip r:embed="rId3">
            <a:alphaModFix/>
          </a:blip>
          <a:srcRect/>
          <a:stretch/>
        </p:blipFill>
        <p:spPr>
          <a:xfrm>
            <a:off x="8201798" y="2461052"/>
            <a:ext cx="3131875" cy="2087916"/>
          </a:xfrm>
          <a:prstGeom prst="rect">
            <a:avLst/>
          </a:prstGeom>
          <a:noFill/>
          <a:ln>
            <a:noFill/>
          </a:ln>
        </p:spPr>
      </p:pic>
      <p:pic>
        <p:nvPicPr>
          <p:cNvPr id="493" name="Google Shape;493;g2fcf1b98555_0_86" descr="Présidence RDC 🇨🇩 on X: &quot;#RDC #VACCINATION #SANTÉ 21.10.2021/ #KINSHASA  Le Président Tshisekedi a participé au 2ème forum national pour la  vaccination et l'éradication de la poliomyélite en #RDC . Dans son"/>
          <p:cNvPicPr preferRelativeResize="0"/>
          <p:nvPr/>
        </p:nvPicPr>
        <p:blipFill rotWithShape="1">
          <a:blip r:embed="rId4">
            <a:alphaModFix/>
          </a:blip>
          <a:srcRect/>
          <a:stretch/>
        </p:blipFill>
        <p:spPr>
          <a:xfrm>
            <a:off x="4568362" y="2461052"/>
            <a:ext cx="3131873" cy="2087915"/>
          </a:xfrm>
          <a:prstGeom prst="rect">
            <a:avLst/>
          </a:prstGeom>
          <a:noFill/>
          <a:ln>
            <a:noFill/>
          </a:ln>
        </p:spPr>
      </p:pic>
      <p:pic>
        <p:nvPicPr>
          <p:cNvPr id="494" name="Google Shape;494;g2fcf1b98555_0_86"/>
          <p:cNvPicPr preferRelativeResize="0"/>
          <p:nvPr/>
        </p:nvPicPr>
        <p:blipFill rotWithShape="1">
          <a:blip r:embed="rId5">
            <a:alphaModFix/>
          </a:blip>
          <a:srcRect/>
          <a:stretch/>
        </p:blipFill>
        <p:spPr>
          <a:xfrm>
            <a:off x="944768" y="2477396"/>
            <a:ext cx="3131873" cy="2071573"/>
          </a:xfrm>
          <a:prstGeom prst="rect">
            <a:avLst/>
          </a:prstGeom>
          <a:noFill/>
          <a:ln>
            <a:noFill/>
          </a:ln>
        </p:spPr>
      </p:pic>
      <p:sp>
        <p:nvSpPr>
          <p:cNvPr id="495" name="Google Shape;495;g2fcf1b98555_0_86"/>
          <p:cNvSpPr/>
          <p:nvPr/>
        </p:nvSpPr>
        <p:spPr>
          <a:xfrm>
            <a:off x="944775" y="4748325"/>
            <a:ext cx="3132000" cy="14397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a:latin typeface="Roboto Condensed"/>
                <a:ea typeface="Roboto Condensed"/>
                <a:cs typeface="Roboto Condensed"/>
                <a:sym typeface="Roboto Condensed"/>
              </a:rPr>
              <a:t>- </a:t>
            </a:r>
            <a:r>
              <a:rPr lang="fr" sz="1300">
                <a:latin typeface="Roboto Condensed"/>
                <a:ea typeface="Roboto Condensed"/>
                <a:cs typeface="Roboto Condensed"/>
                <a:sym typeface="Roboto Condensed"/>
              </a:rPr>
              <a:t>Tables rondes et discussions de haut niveau sur la vaccination en RDC</a:t>
            </a:r>
            <a:endParaRPr sz="1300">
              <a:latin typeface="Roboto Condensed"/>
              <a:ea typeface="Roboto Condensed"/>
              <a:cs typeface="Roboto Condensed"/>
              <a:sym typeface="Roboto Condensed"/>
            </a:endParaRPr>
          </a:p>
          <a:p>
            <a:pPr marL="0" lvl="0" indent="0" algn="l" rtl="0">
              <a:spcBef>
                <a:spcPts val="0"/>
              </a:spcBef>
              <a:spcAft>
                <a:spcPts val="0"/>
              </a:spcAft>
              <a:buClr>
                <a:schemeClr val="dk1"/>
              </a:buClr>
              <a:buSzPts val="1100"/>
              <a:buFont typeface="Arial"/>
              <a:buNone/>
            </a:pPr>
            <a:r>
              <a:rPr lang="fr" sz="1300">
                <a:latin typeface="Roboto Condensed"/>
                <a:ea typeface="Roboto Condensed"/>
                <a:cs typeface="Roboto Condensed"/>
                <a:sym typeface="Roboto Condensed"/>
              </a:rPr>
              <a:t>- Première revue semestrielle du Plan Mashako, avec des récompenses publiques pour les 3 meilleures performances</a:t>
            </a:r>
            <a:endParaRPr sz="1300">
              <a:latin typeface="Roboto Condensed"/>
              <a:ea typeface="Roboto Condensed"/>
              <a:cs typeface="Roboto Condensed"/>
              <a:sym typeface="Roboto Condensed"/>
            </a:endParaRPr>
          </a:p>
          <a:p>
            <a:pPr marL="0" lvl="0" indent="0" algn="l" rtl="0">
              <a:spcBef>
                <a:spcPts val="0"/>
              </a:spcBef>
              <a:spcAft>
                <a:spcPts val="0"/>
              </a:spcAft>
              <a:buNone/>
            </a:pPr>
            <a:r>
              <a:rPr lang="fr" sz="1300">
                <a:latin typeface="Roboto Condensed"/>
                <a:ea typeface="Roboto Condensed"/>
                <a:cs typeface="Roboto Condensed"/>
                <a:sym typeface="Roboto Condensed"/>
              </a:rPr>
              <a:t>- Signature de la Déclaration de Kinshasa</a:t>
            </a:r>
            <a:endParaRPr sz="1300">
              <a:latin typeface="Roboto Condensed"/>
              <a:ea typeface="Roboto Condensed"/>
              <a:cs typeface="Roboto Condensed"/>
              <a:sym typeface="Roboto Condensed"/>
            </a:endParaRPr>
          </a:p>
        </p:txBody>
      </p:sp>
      <p:sp>
        <p:nvSpPr>
          <p:cNvPr id="496" name="Google Shape;496;g2fcf1b98555_0_86"/>
          <p:cNvSpPr/>
          <p:nvPr/>
        </p:nvSpPr>
        <p:spPr>
          <a:xfrm>
            <a:off x="4568288" y="4748325"/>
            <a:ext cx="3132000" cy="14397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sz="1100">
                <a:latin typeface="Roboto Condensed"/>
                <a:ea typeface="Roboto Condensed"/>
                <a:cs typeface="Roboto Condensed"/>
                <a:sym typeface="Roboto Condensed"/>
              </a:rPr>
              <a:t>- Revue des progrès - au niveau national et infranational - par rapport aux objectifs de la Déclaration de Kinshasa</a:t>
            </a:r>
            <a:endParaRPr sz="1100">
              <a:latin typeface="Roboto Condensed"/>
              <a:ea typeface="Roboto Condensed"/>
              <a:cs typeface="Roboto Condensed"/>
              <a:sym typeface="Roboto Condensed"/>
            </a:endParaRPr>
          </a:p>
          <a:p>
            <a:pPr marL="0" lvl="0" indent="0" algn="l" rtl="0">
              <a:spcBef>
                <a:spcPts val="0"/>
              </a:spcBef>
              <a:spcAft>
                <a:spcPts val="0"/>
              </a:spcAft>
              <a:buClr>
                <a:schemeClr val="dk1"/>
              </a:buClr>
              <a:buSzPts val="1100"/>
              <a:buFont typeface="Arial"/>
              <a:buNone/>
            </a:pPr>
            <a:r>
              <a:rPr lang="fr" sz="1100">
                <a:latin typeface="Roboto Condensed"/>
                <a:ea typeface="Roboto Condensed"/>
                <a:cs typeface="Roboto Condensed"/>
                <a:sym typeface="Roboto Condensed"/>
              </a:rPr>
              <a:t>- Revue biennale du Plan Mashako et lancement de Mashako 2.0</a:t>
            </a:r>
            <a:endParaRPr sz="1100">
              <a:latin typeface="Roboto Condensed"/>
              <a:ea typeface="Roboto Condensed"/>
              <a:cs typeface="Roboto Condensed"/>
              <a:sym typeface="Roboto Condensed"/>
            </a:endParaRPr>
          </a:p>
          <a:p>
            <a:pPr marL="0" lvl="0" indent="0" algn="l" rtl="0">
              <a:spcBef>
                <a:spcPts val="0"/>
              </a:spcBef>
              <a:spcAft>
                <a:spcPts val="0"/>
              </a:spcAft>
              <a:buClr>
                <a:schemeClr val="dk1"/>
              </a:buClr>
              <a:buSzPts val="1100"/>
              <a:buFont typeface="Arial"/>
              <a:buNone/>
            </a:pPr>
            <a:r>
              <a:rPr lang="fr" sz="1100">
                <a:latin typeface="Roboto Condensed"/>
                <a:ea typeface="Roboto Condensed"/>
                <a:cs typeface="Roboto Condensed"/>
                <a:sym typeface="Roboto Condensed"/>
              </a:rPr>
              <a:t>- Revue des dernières enquêtes de couverture</a:t>
            </a:r>
            <a:endParaRPr sz="1100">
              <a:latin typeface="Roboto Condensed"/>
              <a:ea typeface="Roboto Condensed"/>
              <a:cs typeface="Roboto Condensed"/>
              <a:sym typeface="Roboto Condensed"/>
            </a:endParaRPr>
          </a:p>
          <a:p>
            <a:pPr marL="0" lvl="0" indent="0" algn="l" rtl="0">
              <a:spcBef>
                <a:spcPts val="0"/>
              </a:spcBef>
              <a:spcAft>
                <a:spcPts val="0"/>
              </a:spcAft>
              <a:buNone/>
            </a:pPr>
            <a:r>
              <a:rPr lang="fr" sz="1100">
                <a:latin typeface="Roboto Condensed"/>
                <a:ea typeface="Roboto Condensed"/>
                <a:cs typeface="Roboto Condensed"/>
                <a:sym typeface="Roboto Condensed"/>
              </a:rPr>
              <a:t>- Déclaration de Kinshasa signée à nouveau pour réaffirmer les engagements</a:t>
            </a:r>
            <a:endParaRPr sz="1100">
              <a:latin typeface="Roboto Condensed"/>
              <a:ea typeface="Roboto Condensed"/>
              <a:cs typeface="Roboto Condensed"/>
              <a:sym typeface="Roboto Condensed"/>
            </a:endParaRPr>
          </a:p>
        </p:txBody>
      </p:sp>
      <p:sp>
        <p:nvSpPr>
          <p:cNvPr id="497" name="Google Shape;497;g2fcf1b98555_0_86"/>
          <p:cNvSpPr/>
          <p:nvPr/>
        </p:nvSpPr>
        <p:spPr>
          <a:xfrm>
            <a:off x="8191813" y="4740150"/>
            <a:ext cx="3132000" cy="14397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sz="1200">
                <a:latin typeface="Roboto Condensed"/>
                <a:ea typeface="Roboto Condensed"/>
                <a:cs typeface="Roboto Condensed"/>
                <a:sym typeface="Roboto Condensed"/>
              </a:rPr>
              <a:t>- Revue des progrès - au niveau national et infranational - par rapport aux objectifs de la Déclaration de Kinshasa</a:t>
            </a:r>
            <a:endParaRPr sz="1200">
              <a:latin typeface="Roboto Condensed"/>
              <a:ea typeface="Roboto Condensed"/>
              <a:cs typeface="Roboto Condensed"/>
              <a:sym typeface="Roboto Condensed"/>
            </a:endParaRPr>
          </a:p>
          <a:p>
            <a:pPr marL="0" lvl="0" indent="0" algn="l" rtl="0">
              <a:spcBef>
                <a:spcPts val="0"/>
              </a:spcBef>
              <a:spcAft>
                <a:spcPts val="0"/>
              </a:spcAft>
              <a:buClr>
                <a:schemeClr val="dk1"/>
              </a:buClr>
              <a:buSzPts val="1100"/>
              <a:buFont typeface="Arial"/>
              <a:buNone/>
            </a:pPr>
            <a:r>
              <a:rPr lang="fr" sz="1200">
                <a:latin typeface="Roboto Condensed"/>
                <a:ea typeface="Roboto Condensed"/>
                <a:cs typeface="Roboto Condensed"/>
                <a:sym typeface="Roboto Condensed"/>
              </a:rPr>
              <a:t>- Revue biennale du Plan Mashako 2.0</a:t>
            </a:r>
            <a:endParaRPr sz="1200">
              <a:latin typeface="Roboto Condensed"/>
              <a:ea typeface="Roboto Condensed"/>
              <a:cs typeface="Roboto Condensed"/>
              <a:sym typeface="Roboto Condensed"/>
            </a:endParaRPr>
          </a:p>
          <a:p>
            <a:pPr marL="0" lvl="0" indent="0" algn="l" rtl="0">
              <a:spcBef>
                <a:spcPts val="0"/>
              </a:spcBef>
              <a:spcAft>
                <a:spcPts val="0"/>
              </a:spcAft>
              <a:buClr>
                <a:schemeClr val="dk1"/>
              </a:buClr>
              <a:buSzPts val="1100"/>
              <a:buFont typeface="Arial"/>
              <a:buNone/>
            </a:pPr>
            <a:r>
              <a:rPr lang="fr" sz="1200">
                <a:latin typeface="Roboto Condensed"/>
                <a:ea typeface="Roboto Condensed"/>
                <a:cs typeface="Roboto Condensed"/>
                <a:sym typeface="Roboto Condensed"/>
              </a:rPr>
              <a:t>- Revue des dernières enquêtes de couverture</a:t>
            </a:r>
            <a:endParaRPr sz="1200">
              <a:latin typeface="Roboto Condensed"/>
              <a:ea typeface="Roboto Condensed"/>
              <a:cs typeface="Roboto Condensed"/>
              <a:sym typeface="Roboto Condensed"/>
            </a:endParaRPr>
          </a:p>
          <a:p>
            <a:pPr marL="0" lvl="0" indent="0" algn="l" rtl="0">
              <a:spcBef>
                <a:spcPts val="0"/>
              </a:spcBef>
              <a:spcAft>
                <a:spcPts val="0"/>
              </a:spcAft>
              <a:buNone/>
            </a:pPr>
            <a:r>
              <a:rPr lang="fr" sz="1200">
                <a:latin typeface="Roboto Condensed"/>
                <a:ea typeface="Roboto Condensed"/>
                <a:cs typeface="Roboto Condensed"/>
                <a:sym typeface="Roboto Condensed"/>
              </a:rPr>
              <a:t>- Signature des nouveaux protocoles d'accord (y compris GAVI et USAID)</a:t>
            </a:r>
            <a:endParaRPr sz="1200">
              <a:latin typeface="Roboto Condensed"/>
              <a:ea typeface="Roboto Condensed"/>
              <a:cs typeface="Roboto Condensed"/>
              <a:sym typeface="Roboto Condensed"/>
            </a:endParaRPr>
          </a:p>
        </p:txBody>
      </p:sp>
      <p:cxnSp>
        <p:nvCxnSpPr>
          <p:cNvPr id="498" name="Google Shape;498;g2fcf1b98555_0_86"/>
          <p:cNvCxnSpPr/>
          <p:nvPr/>
        </p:nvCxnSpPr>
        <p:spPr>
          <a:xfrm>
            <a:off x="2486035" y="1313378"/>
            <a:ext cx="0" cy="285900"/>
          </a:xfrm>
          <a:prstGeom prst="straightConnector1">
            <a:avLst/>
          </a:prstGeom>
          <a:noFill/>
          <a:ln w="9525" cap="flat" cmpd="sng">
            <a:solidFill>
              <a:srgbClr val="757575"/>
            </a:solidFill>
            <a:prstDash val="solid"/>
            <a:round/>
            <a:headEnd type="none" w="sm" len="sm"/>
            <a:tailEnd type="none" w="sm" len="sm"/>
          </a:ln>
        </p:spPr>
      </p:cxnSp>
      <p:sp>
        <p:nvSpPr>
          <p:cNvPr id="499" name="Google Shape;499;g2fcf1b98555_0_86"/>
          <p:cNvSpPr/>
          <p:nvPr/>
        </p:nvSpPr>
        <p:spPr>
          <a:xfrm>
            <a:off x="2425136" y="1229394"/>
            <a:ext cx="121800" cy="121800"/>
          </a:xfrm>
          <a:prstGeom prst="ellipse">
            <a:avLst/>
          </a:prstGeom>
          <a:solidFill>
            <a:srgbClr val="1C4587"/>
          </a:solidFill>
          <a:ln w="127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00" name="Google Shape;500;g2fcf1b98555_0_86"/>
          <p:cNvSpPr/>
          <p:nvPr/>
        </p:nvSpPr>
        <p:spPr>
          <a:xfrm>
            <a:off x="1362075" y="1533383"/>
            <a:ext cx="2247900" cy="846900"/>
          </a:xfrm>
          <a:prstGeom prst="rect">
            <a:avLst/>
          </a:prstGeom>
          <a:solidFill>
            <a:srgbClr val="C9DAF8"/>
          </a:solidFill>
          <a:ln w="9525" cap="flat" cmpd="sng">
            <a:solidFill>
              <a:srgbClr val="2B527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b="1">
                <a:latin typeface="Roboto Condensed"/>
                <a:ea typeface="Roboto Condensed"/>
                <a:cs typeface="Roboto Condensed"/>
                <a:sym typeface="Roboto Condensed"/>
              </a:rPr>
              <a:t>2019</a:t>
            </a:r>
            <a:endParaRPr b="1">
              <a:latin typeface="Roboto Condensed"/>
              <a:ea typeface="Roboto Condensed"/>
              <a:cs typeface="Roboto Condensed"/>
              <a:sym typeface="Roboto Condensed"/>
            </a:endParaRPr>
          </a:p>
          <a:p>
            <a:pPr marL="0" lvl="0" indent="0" algn="ctr" rtl="0">
              <a:spcBef>
                <a:spcPts val="0"/>
              </a:spcBef>
              <a:spcAft>
                <a:spcPts val="0"/>
              </a:spcAft>
              <a:buNone/>
            </a:pPr>
            <a:r>
              <a:rPr lang="fr">
                <a:latin typeface="Roboto Condensed"/>
                <a:ea typeface="Roboto Condensed"/>
                <a:cs typeface="Roboto Condensed"/>
                <a:sym typeface="Roboto Condensed"/>
              </a:rPr>
              <a:t>1er Forum sur la vaccination et l’éradication de la polio </a:t>
            </a:r>
            <a:endParaRPr>
              <a:latin typeface="Roboto Condensed"/>
              <a:ea typeface="Roboto Condensed"/>
              <a:cs typeface="Roboto Condensed"/>
              <a:sym typeface="Roboto Condensed"/>
            </a:endParaRPr>
          </a:p>
        </p:txBody>
      </p:sp>
      <p:sp>
        <p:nvSpPr>
          <p:cNvPr id="501" name="Google Shape;501;g2fcf1b98555_0_86"/>
          <p:cNvSpPr/>
          <p:nvPr/>
        </p:nvSpPr>
        <p:spPr>
          <a:xfrm>
            <a:off x="6006536" y="1229394"/>
            <a:ext cx="121800" cy="121800"/>
          </a:xfrm>
          <a:prstGeom prst="ellipse">
            <a:avLst/>
          </a:prstGeom>
          <a:solidFill>
            <a:srgbClr val="1C4587"/>
          </a:solidFill>
          <a:ln w="127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02" name="Google Shape;502;g2fcf1b98555_0_86"/>
          <p:cNvSpPr/>
          <p:nvPr/>
        </p:nvSpPr>
        <p:spPr>
          <a:xfrm>
            <a:off x="9664136" y="1229394"/>
            <a:ext cx="121800" cy="121800"/>
          </a:xfrm>
          <a:prstGeom prst="ellipse">
            <a:avLst/>
          </a:prstGeom>
          <a:solidFill>
            <a:srgbClr val="1C4587"/>
          </a:solidFill>
          <a:ln w="127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03" name="Google Shape;503;g2fcf1b98555_0_86"/>
          <p:cNvSpPr/>
          <p:nvPr/>
        </p:nvSpPr>
        <p:spPr>
          <a:xfrm>
            <a:off x="4972056" y="1526775"/>
            <a:ext cx="2247900" cy="846900"/>
          </a:xfrm>
          <a:prstGeom prst="rect">
            <a:avLst/>
          </a:prstGeom>
          <a:solidFill>
            <a:srgbClr val="C9DAF8"/>
          </a:solidFill>
          <a:ln w="9525" cap="flat" cmpd="sng">
            <a:solidFill>
              <a:srgbClr val="2B527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b="1">
                <a:latin typeface="Roboto Condensed"/>
                <a:ea typeface="Roboto Condensed"/>
                <a:cs typeface="Roboto Condensed"/>
                <a:sym typeface="Roboto Condensed"/>
              </a:rPr>
              <a:t>2021</a:t>
            </a:r>
            <a:endParaRPr b="1">
              <a:latin typeface="Roboto Condensed"/>
              <a:ea typeface="Roboto Condensed"/>
              <a:cs typeface="Roboto Condensed"/>
              <a:sym typeface="Roboto Condensed"/>
            </a:endParaRPr>
          </a:p>
          <a:p>
            <a:pPr marL="0" lvl="0" indent="0" algn="ctr" rtl="0">
              <a:spcBef>
                <a:spcPts val="0"/>
              </a:spcBef>
              <a:spcAft>
                <a:spcPts val="0"/>
              </a:spcAft>
              <a:buNone/>
            </a:pPr>
            <a:r>
              <a:rPr lang="fr">
                <a:latin typeface="Roboto Condensed"/>
                <a:ea typeface="Roboto Condensed"/>
                <a:cs typeface="Roboto Condensed"/>
                <a:sym typeface="Roboto Condensed"/>
              </a:rPr>
              <a:t>2ème Forum sur la vaccination et l’éradication de la polio </a:t>
            </a:r>
            <a:endParaRPr>
              <a:latin typeface="Roboto Condensed"/>
              <a:ea typeface="Roboto Condensed"/>
              <a:cs typeface="Roboto Condensed"/>
              <a:sym typeface="Roboto Condensed"/>
            </a:endParaRPr>
          </a:p>
        </p:txBody>
      </p:sp>
      <p:sp>
        <p:nvSpPr>
          <p:cNvPr id="504" name="Google Shape;504;g2fcf1b98555_0_86"/>
          <p:cNvSpPr/>
          <p:nvPr/>
        </p:nvSpPr>
        <p:spPr>
          <a:xfrm>
            <a:off x="8643800" y="1526775"/>
            <a:ext cx="2247900" cy="846900"/>
          </a:xfrm>
          <a:prstGeom prst="rect">
            <a:avLst/>
          </a:prstGeom>
          <a:solidFill>
            <a:srgbClr val="C9DAF8"/>
          </a:solidFill>
          <a:ln w="9525" cap="flat" cmpd="sng">
            <a:solidFill>
              <a:srgbClr val="2B527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b="1">
                <a:latin typeface="Roboto Condensed"/>
                <a:ea typeface="Roboto Condensed"/>
                <a:cs typeface="Roboto Condensed"/>
                <a:sym typeface="Roboto Condensed"/>
              </a:rPr>
              <a:t>2023</a:t>
            </a:r>
            <a:endParaRPr b="1">
              <a:latin typeface="Roboto Condensed"/>
              <a:ea typeface="Roboto Condensed"/>
              <a:cs typeface="Roboto Condensed"/>
              <a:sym typeface="Roboto Condensed"/>
            </a:endParaRPr>
          </a:p>
          <a:p>
            <a:pPr marL="0" lvl="0" indent="0" algn="ctr" rtl="0">
              <a:spcBef>
                <a:spcPts val="0"/>
              </a:spcBef>
              <a:spcAft>
                <a:spcPts val="0"/>
              </a:spcAft>
              <a:buNone/>
            </a:pPr>
            <a:r>
              <a:rPr lang="fr">
                <a:latin typeface="Roboto Condensed"/>
                <a:ea typeface="Roboto Condensed"/>
                <a:cs typeface="Roboto Condensed"/>
                <a:sym typeface="Roboto Condensed"/>
              </a:rPr>
              <a:t>3ème Forum sur la vaccination et l’éradication de la polio </a:t>
            </a:r>
            <a:endParaRPr>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fbe9ec1052_0_1456"/>
          <p:cNvSpPr txBox="1">
            <a:spLocks noGrp="1"/>
          </p:cNvSpPr>
          <p:nvPr>
            <p:ph type="title"/>
          </p:nvPr>
        </p:nvSpPr>
        <p:spPr>
          <a:xfrm>
            <a:off x="838200" y="3575"/>
            <a:ext cx="10764900" cy="1121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1000"/>
              </a:spcAft>
              <a:buNone/>
            </a:pPr>
            <a:r>
              <a:rPr lang="fr" sz="2200">
                <a:solidFill>
                  <a:schemeClr val="accent1"/>
                </a:solidFill>
              </a:rPr>
              <a:t>De 2020 à 2023, le gouvernement central a respecté ses engagements de cofinancement des vaccins traditionnels de la routine </a:t>
            </a:r>
            <a:endParaRPr sz="2200">
              <a:solidFill>
                <a:schemeClr val="accent1"/>
              </a:solidFill>
            </a:endParaRPr>
          </a:p>
        </p:txBody>
      </p:sp>
      <p:sp>
        <p:nvSpPr>
          <p:cNvPr id="510" name="Google Shape;510;g2fbe9ec1052_0_14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
              <a:t>9</a:t>
            </a:fld>
            <a:endParaRPr/>
          </a:p>
        </p:txBody>
      </p:sp>
      <p:sp>
        <p:nvSpPr>
          <p:cNvPr id="511" name="Google Shape;511;g2fbe9ec1052_0_1456"/>
          <p:cNvSpPr txBox="1"/>
          <p:nvPr/>
        </p:nvSpPr>
        <p:spPr>
          <a:xfrm>
            <a:off x="1400154" y="2234838"/>
            <a:ext cx="16518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4A66AC"/>
                </a:solidFill>
                <a:latin typeface="Roboto"/>
                <a:ea typeface="Roboto"/>
                <a:cs typeface="Roboto"/>
                <a:sym typeface="Roboto"/>
              </a:rPr>
              <a:t>Niveau national</a:t>
            </a:r>
            <a:endParaRPr sz="1100" i="0" u="none" strike="noStrike" cap="none">
              <a:solidFill>
                <a:srgbClr val="000000"/>
              </a:solidFill>
              <a:latin typeface="Roboto"/>
              <a:ea typeface="Roboto"/>
              <a:cs typeface="Roboto"/>
              <a:sym typeface="Roboto"/>
            </a:endParaRPr>
          </a:p>
        </p:txBody>
      </p:sp>
      <p:pic>
        <p:nvPicPr>
          <p:cNvPr id="512" name="Google Shape;512;g2fbe9ec1052_0_1456"/>
          <p:cNvPicPr preferRelativeResize="0"/>
          <p:nvPr/>
        </p:nvPicPr>
        <p:blipFill rotWithShape="1">
          <a:blip r:embed="rId3">
            <a:alphaModFix/>
          </a:blip>
          <a:srcRect t="11461" b="9387"/>
          <a:stretch/>
        </p:blipFill>
        <p:spPr>
          <a:xfrm>
            <a:off x="1197150" y="2450248"/>
            <a:ext cx="2166050" cy="1447025"/>
          </a:xfrm>
          <a:prstGeom prst="rect">
            <a:avLst/>
          </a:prstGeom>
          <a:noFill/>
          <a:ln>
            <a:noFill/>
          </a:ln>
        </p:spPr>
      </p:pic>
      <p:sp>
        <p:nvSpPr>
          <p:cNvPr id="513" name="Google Shape;513;g2fbe9ec1052_0_1456"/>
          <p:cNvSpPr txBox="1"/>
          <p:nvPr/>
        </p:nvSpPr>
        <p:spPr>
          <a:xfrm>
            <a:off x="1038975" y="6393625"/>
            <a:ext cx="10011600" cy="1386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0"/>
              </a:spcAft>
              <a:buNone/>
            </a:pPr>
            <a:r>
              <a:rPr lang="fr" sz="900" b="1">
                <a:solidFill>
                  <a:srgbClr val="4472C4"/>
                </a:solidFill>
                <a:latin typeface="Roboto"/>
                <a:ea typeface="Roboto"/>
                <a:cs typeface="Roboto"/>
                <a:sym typeface="Roboto"/>
              </a:rPr>
              <a:t>Source</a:t>
            </a:r>
            <a:r>
              <a:rPr lang="fr" sz="900">
                <a:solidFill>
                  <a:srgbClr val="4472C4"/>
                </a:solidFill>
                <a:latin typeface="Roboto"/>
                <a:ea typeface="Roboto"/>
                <a:cs typeface="Roboto"/>
                <a:sym typeface="Roboto"/>
              </a:rPr>
              <a:t> : PEV RDC, CAGF </a:t>
            </a:r>
            <a:endParaRPr sz="900">
              <a:solidFill>
                <a:srgbClr val="4472C4"/>
              </a:solidFill>
              <a:latin typeface="Roboto"/>
              <a:ea typeface="Roboto"/>
              <a:cs typeface="Roboto"/>
              <a:sym typeface="Roboto"/>
            </a:endParaRPr>
          </a:p>
        </p:txBody>
      </p:sp>
      <p:cxnSp>
        <p:nvCxnSpPr>
          <p:cNvPr id="514" name="Google Shape;514;g2fbe9ec1052_0_1456"/>
          <p:cNvCxnSpPr/>
          <p:nvPr/>
        </p:nvCxnSpPr>
        <p:spPr>
          <a:xfrm rot="10800000" flipH="1">
            <a:off x="1000650" y="6308950"/>
            <a:ext cx="10505400" cy="47400"/>
          </a:xfrm>
          <a:prstGeom prst="straightConnector1">
            <a:avLst/>
          </a:prstGeom>
          <a:noFill/>
          <a:ln w="9525" cap="flat" cmpd="sng">
            <a:solidFill>
              <a:srgbClr val="9E9E9E"/>
            </a:solidFill>
            <a:prstDash val="solid"/>
            <a:round/>
            <a:headEnd type="none" w="med" len="med"/>
            <a:tailEnd type="none" w="med" len="med"/>
          </a:ln>
        </p:spPr>
      </p:cxnSp>
      <p:pic>
        <p:nvPicPr>
          <p:cNvPr id="515" name="Google Shape;515;g2fbe9ec1052_0_1456" title="Chart"/>
          <p:cNvPicPr preferRelativeResize="0"/>
          <p:nvPr/>
        </p:nvPicPr>
        <p:blipFill rotWithShape="1">
          <a:blip r:embed="rId4">
            <a:alphaModFix/>
          </a:blip>
          <a:srcRect l="9494"/>
          <a:stretch/>
        </p:blipFill>
        <p:spPr>
          <a:xfrm>
            <a:off x="3051950" y="1124675"/>
            <a:ext cx="8594325" cy="5084999"/>
          </a:xfrm>
          <a:prstGeom prst="rect">
            <a:avLst/>
          </a:prstGeom>
          <a:noFill/>
          <a:ln>
            <a:noFill/>
          </a:ln>
        </p:spPr>
      </p:pic>
      <p:sp>
        <p:nvSpPr>
          <p:cNvPr id="516" name="Google Shape;516;g2fbe9ec1052_0_1456"/>
          <p:cNvSpPr/>
          <p:nvPr/>
        </p:nvSpPr>
        <p:spPr>
          <a:xfrm>
            <a:off x="4946850" y="1216650"/>
            <a:ext cx="1160400" cy="5085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fr">
                <a:latin typeface="Roboto Condensed"/>
                <a:ea typeface="Roboto Condensed"/>
                <a:cs typeface="Roboto Condensed"/>
                <a:sym typeface="Roboto Condensed"/>
              </a:rPr>
              <a:t>1er Forum </a:t>
            </a:r>
            <a:endParaRPr>
              <a:latin typeface="Roboto Condensed"/>
              <a:ea typeface="Roboto Condensed"/>
              <a:cs typeface="Roboto Condensed"/>
              <a:sym typeface="Roboto Condensed"/>
            </a:endParaRPr>
          </a:p>
        </p:txBody>
      </p:sp>
      <p:sp>
        <p:nvSpPr>
          <p:cNvPr id="517" name="Google Shape;517;g2fbe9ec1052_0_1456"/>
          <p:cNvSpPr/>
          <p:nvPr/>
        </p:nvSpPr>
        <p:spPr>
          <a:xfrm>
            <a:off x="7004250" y="1216650"/>
            <a:ext cx="1160400" cy="5085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fr">
                <a:latin typeface="Roboto Condensed"/>
                <a:ea typeface="Roboto Condensed"/>
                <a:cs typeface="Roboto Condensed"/>
                <a:sym typeface="Roboto Condensed"/>
              </a:rPr>
              <a:t>2eme Forum </a:t>
            </a:r>
            <a:endParaRPr>
              <a:latin typeface="Roboto Condensed"/>
              <a:ea typeface="Roboto Condensed"/>
              <a:cs typeface="Roboto Condensed"/>
              <a:sym typeface="Roboto Condensed"/>
            </a:endParaRPr>
          </a:p>
        </p:txBody>
      </p:sp>
      <p:sp>
        <p:nvSpPr>
          <p:cNvPr id="518" name="Google Shape;518;g2fbe9ec1052_0_1456"/>
          <p:cNvSpPr/>
          <p:nvPr/>
        </p:nvSpPr>
        <p:spPr>
          <a:xfrm>
            <a:off x="9137850" y="1216650"/>
            <a:ext cx="1160400" cy="5085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fr">
                <a:latin typeface="Roboto Condensed"/>
                <a:ea typeface="Roboto Condensed"/>
                <a:cs typeface="Roboto Condensed"/>
                <a:sym typeface="Roboto Condensed"/>
              </a:rPr>
              <a:t>3eme Forum </a:t>
            </a:r>
            <a:endParaRPr>
              <a:latin typeface="Roboto Condensed"/>
              <a:ea typeface="Roboto Condensed"/>
              <a:cs typeface="Roboto Condensed"/>
              <a:sym typeface="Roboto Condensed"/>
            </a:endParaRPr>
          </a:p>
        </p:txBody>
      </p:sp>
      <p:sp>
        <p:nvSpPr>
          <p:cNvPr id="519" name="Google Shape;519;g2fbe9ec1052_0_1456"/>
          <p:cNvSpPr txBox="1"/>
          <p:nvPr/>
        </p:nvSpPr>
        <p:spPr>
          <a:xfrm>
            <a:off x="6159750" y="1299875"/>
            <a:ext cx="7920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rgbClr val="FFC000"/>
                </a:solidFill>
                <a:latin typeface="Roboto Condensed"/>
                <a:ea typeface="Roboto Condensed"/>
                <a:cs typeface="Roboto Condensed"/>
                <a:sym typeface="Roboto Condensed"/>
              </a:rPr>
              <a:t>70</a:t>
            </a:r>
            <a:r>
              <a:rPr lang="fr" sz="1100" b="1">
                <a:solidFill>
                  <a:srgbClr val="FFC000"/>
                </a:solidFill>
                <a:latin typeface="Roboto Condensed"/>
                <a:ea typeface="Roboto Condensed"/>
                <a:cs typeface="Roboto Condensed"/>
                <a:sym typeface="Roboto Condensed"/>
              </a:rPr>
              <a:t>%</a:t>
            </a:r>
            <a:endParaRPr sz="1100" b="1">
              <a:solidFill>
                <a:srgbClr val="FFC000"/>
              </a:solidFill>
              <a:latin typeface="Roboto Condensed"/>
              <a:ea typeface="Roboto Condensed"/>
              <a:cs typeface="Roboto Condensed"/>
              <a:sym typeface="Roboto Condensed"/>
            </a:endParaRPr>
          </a:p>
        </p:txBody>
      </p:sp>
      <p:sp>
        <p:nvSpPr>
          <p:cNvPr id="520" name="Google Shape;520;g2fbe9ec1052_0_1456"/>
          <p:cNvSpPr txBox="1"/>
          <p:nvPr/>
        </p:nvSpPr>
        <p:spPr>
          <a:xfrm>
            <a:off x="7226550" y="1299875"/>
            <a:ext cx="7920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rgbClr val="38761D"/>
                </a:solidFill>
                <a:latin typeface="Roboto Condensed"/>
                <a:ea typeface="Roboto Condensed"/>
                <a:cs typeface="Roboto Condensed"/>
                <a:sym typeface="Roboto Condensed"/>
              </a:rPr>
              <a:t>100%</a:t>
            </a:r>
            <a:endParaRPr sz="1200" b="1">
              <a:solidFill>
                <a:srgbClr val="38761D"/>
              </a:solidFill>
              <a:latin typeface="Roboto Condensed"/>
              <a:ea typeface="Roboto Condensed"/>
              <a:cs typeface="Roboto Condensed"/>
              <a:sym typeface="Roboto Condensed"/>
            </a:endParaRPr>
          </a:p>
        </p:txBody>
      </p:sp>
      <p:sp>
        <p:nvSpPr>
          <p:cNvPr id="521" name="Google Shape;521;g2fbe9ec1052_0_1456"/>
          <p:cNvSpPr txBox="1"/>
          <p:nvPr/>
        </p:nvSpPr>
        <p:spPr>
          <a:xfrm>
            <a:off x="8255250" y="1299875"/>
            <a:ext cx="7920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rgbClr val="38761D"/>
                </a:solidFill>
                <a:latin typeface="Roboto Condensed"/>
                <a:ea typeface="Roboto Condensed"/>
                <a:cs typeface="Roboto Condensed"/>
                <a:sym typeface="Roboto Condensed"/>
              </a:rPr>
              <a:t>100%</a:t>
            </a:r>
            <a:endParaRPr sz="1200" b="1">
              <a:solidFill>
                <a:srgbClr val="38761D"/>
              </a:solidFill>
              <a:latin typeface="Roboto Condensed"/>
              <a:ea typeface="Roboto Condensed"/>
              <a:cs typeface="Roboto Condensed"/>
              <a:sym typeface="Roboto Condensed"/>
            </a:endParaRPr>
          </a:p>
        </p:txBody>
      </p:sp>
      <p:sp>
        <p:nvSpPr>
          <p:cNvPr id="522" name="Google Shape;522;g2fbe9ec1052_0_1456"/>
          <p:cNvSpPr txBox="1"/>
          <p:nvPr/>
        </p:nvSpPr>
        <p:spPr>
          <a:xfrm>
            <a:off x="9322050" y="1299875"/>
            <a:ext cx="7920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rgbClr val="38761D"/>
                </a:solidFill>
                <a:latin typeface="Roboto Condensed"/>
                <a:ea typeface="Roboto Condensed"/>
                <a:cs typeface="Roboto Condensed"/>
                <a:sym typeface="Roboto Condensed"/>
              </a:rPr>
              <a:t>100%</a:t>
            </a:r>
            <a:endParaRPr sz="1200" b="1">
              <a:solidFill>
                <a:srgbClr val="38761D"/>
              </a:solidFill>
              <a:latin typeface="Roboto Condensed"/>
              <a:ea typeface="Roboto Condensed"/>
              <a:cs typeface="Roboto Condensed"/>
              <a:sym typeface="Roboto Condensed"/>
            </a:endParaRPr>
          </a:p>
        </p:txBody>
      </p:sp>
      <p:sp>
        <p:nvSpPr>
          <p:cNvPr id="523" name="Google Shape;523;g2fbe9ec1052_0_1456"/>
          <p:cNvSpPr txBox="1"/>
          <p:nvPr/>
        </p:nvSpPr>
        <p:spPr>
          <a:xfrm>
            <a:off x="10388850" y="1299875"/>
            <a:ext cx="7920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rgbClr val="990000"/>
                </a:solidFill>
                <a:latin typeface="Roboto Condensed"/>
                <a:ea typeface="Roboto Condensed"/>
                <a:cs typeface="Roboto Condensed"/>
                <a:sym typeface="Roboto Condensed"/>
              </a:rPr>
              <a:t>0%</a:t>
            </a:r>
            <a:endParaRPr sz="1200" b="1">
              <a:solidFill>
                <a:srgbClr val="990000"/>
              </a:solidFill>
              <a:latin typeface="Roboto Condensed"/>
              <a:ea typeface="Roboto Condensed"/>
              <a:cs typeface="Roboto Condensed"/>
              <a:sym typeface="Roboto Condensed"/>
            </a:endParaRPr>
          </a:p>
        </p:txBody>
      </p:sp>
      <p:grpSp>
        <p:nvGrpSpPr>
          <p:cNvPr id="524" name="Google Shape;524;g2fbe9ec1052_0_1456"/>
          <p:cNvGrpSpPr/>
          <p:nvPr/>
        </p:nvGrpSpPr>
        <p:grpSpPr>
          <a:xfrm>
            <a:off x="1053375" y="6088542"/>
            <a:ext cx="2906226" cy="107117"/>
            <a:chOff x="234375" y="2888142"/>
            <a:chExt cx="2906226" cy="107117"/>
          </a:xfrm>
        </p:grpSpPr>
        <p:grpSp>
          <p:nvGrpSpPr>
            <p:cNvPr id="525" name="Google Shape;525;g2fbe9ec1052_0_1456"/>
            <p:cNvGrpSpPr/>
            <p:nvPr/>
          </p:nvGrpSpPr>
          <p:grpSpPr>
            <a:xfrm>
              <a:off x="234375" y="2888150"/>
              <a:ext cx="1174501" cy="107100"/>
              <a:chOff x="234375" y="3572375"/>
              <a:chExt cx="1174501" cy="107100"/>
            </a:xfrm>
          </p:grpSpPr>
          <p:sp>
            <p:nvSpPr>
              <p:cNvPr id="526" name="Google Shape;526;g2fbe9ec1052_0_1456"/>
              <p:cNvSpPr/>
              <p:nvPr/>
            </p:nvSpPr>
            <p:spPr>
              <a:xfrm>
                <a:off x="234375" y="3576850"/>
                <a:ext cx="215100" cy="98100"/>
              </a:xfrm>
              <a:prstGeom prst="rect">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Times New Roman"/>
                  <a:ea typeface="Times New Roman"/>
                  <a:cs typeface="Times New Roman"/>
                  <a:sym typeface="Times New Roman"/>
                </a:endParaRPr>
              </a:p>
            </p:txBody>
          </p:sp>
          <p:sp>
            <p:nvSpPr>
              <p:cNvPr id="527" name="Google Shape;527;g2fbe9ec1052_0_1456"/>
              <p:cNvSpPr txBox="1"/>
              <p:nvPr/>
            </p:nvSpPr>
            <p:spPr>
              <a:xfrm>
                <a:off x="496276" y="3572375"/>
                <a:ext cx="912600" cy="107100"/>
              </a:xfrm>
              <a:prstGeom prst="rect">
                <a:avLst/>
              </a:prstGeom>
              <a:noFill/>
              <a:ln>
                <a:noFill/>
              </a:ln>
            </p:spPr>
            <p:txBody>
              <a:bodyPr spcFirstLastPara="1" wrap="square" lIns="18000" tIns="91425" rIns="18000"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fr" sz="800">
                    <a:latin typeface="Times New Roman"/>
                    <a:ea typeface="Times New Roman"/>
                    <a:cs typeface="Times New Roman"/>
                    <a:sym typeface="Times New Roman"/>
                  </a:rPr>
                  <a:t>100 - 80%</a:t>
                </a:r>
                <a:endParaRPr sz="800" i="0" u="none" strike="noStrike" cap="none">
                  <a:solidFill>
                    <a:srgbClr val="000000"/>
                  </a:solidFill>
                  <a:latin typeface="Times New Roman"/>
                  <a:ea typeface="Times New Roman"/>
                  <a:cs typeface="Times New Roman"/>
                  <a:sym typeface="Times New Roman"/>
                </a:endParaRPr>
              </a:p>
            </p:txBody>
          </p:sp>
        </p:grpSp>
        <p:grpSp>
          <p:nvGrpSpPr>
            <p:cNvPr id="528" name="Google Shape;528;g2fbe9ec1052_0_1456"/>
            <p:cNvGrpSpPr/>
            <p:nvPr/>
          </p:nvGrpSpPr>
          <p:grpSpPr>
            <a:xfrm>
              <a:off x="1100238" y="2888142"/>
              <a:ext cx="1174501" cy="107100"/>
              <a:chOff x="234375" y="3711792"/>
              <a:chExt cx="1174501" cy="107100"/>
            </a:xfrm>
          </p:grpSpPr>
          <p:sp>
            <p:nvSpPr>
              <p:cNvPr id="529" name="Google Shape;529;g2fbe9ec1052_0_1456"/>
              <p:cNvSpPr txBox="1"/>
              <p:nvPr/>
            </p:nvSpPr>
            <p:spPr>
              <a:xfrm>
                <a:off x="496276" y="3711792"/>
                <a:ext cx="912600" cy="107100"/>
              </a:xfrm>
              <a:prstGeom prst="rect">
                <a:avLst/>
              </a:prstGeom>
              <a:noFill/>
              <a:ln>
                <a:noFill/>
              </a:ln>
            </p:spPr>
            <p:txBody>
              <a:bodyPr spcFirstLastPara="1" wrap="square" lIns="18000" tIns="91425" rIns="18000"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fr" sz="800">
                    <a:latin typeface="Times New Roman"/>
                    <a:ea typeface="Times New Roman"/>
                    <a:cs typeface="Times New Roman"/>
                    <a:sym typeface="Times New Roman"/>
                  </a:rPr>
                  <a:t>79% - 50%</a:t>
                </a:r>
                <a:endParaRPr sz="800" i="0" u="none" strike="noStrike" cap="none">
                  <a:solidFill>
                    <a:srgbClr val="000000"/>
                  </a:solidFill>
                  <a:latin typeface="Times New Roman"/>
                  <a:ea typeface="Times New Roman"/>
                  <a:cs typeface="Times New Roman"/>
                  <a:sym typeface="Times New Roman"/>
                </a:endParaRPr>
              </a:p>
            </p:txBody>
          </p:sp>
          <p:sp>
            <p:nvSpPr>
              <p:cNvPr id="530" name="Google Shape;530;g2fbe9ec1052_0_1456"/>
              <p:cNvSpPr/>
              <p:nvPr/>
            </p:nvSpPr>
            <p:spPr>
              <a:xfrm>
                <a:off x="234375" y="3716319"/>
                <a:ext cx="215100" cy="981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Times New Roman"/>
                  <a:ea typeface="Times New Roman"/>
                  <a:cs typeface="Times New Roman"/>
                  <a:sym typeface="Times New Roman"/>
                </a:endParaRPr>
              </a:p>
            </p:txBody>
          </p:sp>
        </p:grpSp>
        <p:grpSp>
          <p:nvGrpSpPr>
            <p:cNvPr id="531" name="Google Shape;531;g2fbe9ec1052_0_1456"/>
            <p:cNvGrpSpPr/>
            <p:nvPr/>
          </p:nvGrpSpPr>
          <p:grpSpPr>
            <a:xfrm>
              <a:off x="1966100" y="2888159"/>
              <a:ext cx="1174501" cy="107100"/>
              <a:chOff x="234375" y="3851209"/>
              <a:chExt cx="1174501" cy="107100"/>
            </a:xfrm>
          </p:grpSpPr>
          <p:sp>
            <p:nvSpPr>
              <p:cNvPr id="532" name="Google Shape;532;g2fbe9ec1052_0_1456"/>
              <p:cNvSpPr txBox="1"/>
              <p:nvPr/>
            </p:nvSpPr>
            <p:spPr>
              <a:xfrm>
                <a:off x="496276" y="3851209"/>
                <a:ext cx="912600" cy="107100"/>
              </a:xfrm>
              <a:prstGeom prst="rect">
                <a:avLst/>
              </a:prstGeom>
              <a:noFill/>
              <a:ln>
                <a:noFill/>
              </a:ln>
            </p:spPr>
            <p:txBody>
              <a:bodyPr spcFirstLastPara="1" wrap="square" lIns="18000" tIns="91425" rIns="18000"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fr" sz="800">
                    <a:latin typeface="Times New Roman"/>
                    <a:ea typeface="Times New Roman"/>
                    <a:cs typeface="Times New Roman"/>
                    <a:sym typeface="Times New Roman"/>
                  </a:rPr>
                  <a:t>&lt; 49%</a:t>
                </a:r>
                <a:endParaRPr sz="800" i="0" u="none" strike="noStrike" cap="none">
                  <a:solidFill>
                    <a:srgbClr val="000000"/>
                  </a:solidFill>
                  <a:latin typeface="Times New Roman"/>
                  <a:ea typeface="Times New Roman"/>
                  <a:cs typeface="Times New Roman"/>
                  <a:sym typeface="Times New Roman"/>
                </a:endParaRPr>
              </a:p>
            </p:txBody>
          </p:sp>
          <p:sp>
            <p:nvSpPr>
              <p:cNvPr id="533" name="Google Shape;533;g2fbe9ec1052_0_1456"/>
              <p:cNvSpPr/>
              <p:nvPr/>
            </p:nvSpPr>
            <p:spPr>
              <a:xfrm>
                <a:off x="234375" y="3855788"/>
                <a:ext cx="215100" cy="98100"/>
              </a:xfrm>
              <a:prstGeom prst="rect">
                <a:avLst/>
              </a:prstGeom>
              <a:solidFill>
                <a:srgbClr val="F4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Times New Roman"/>
                  <a:ea typeface="Times New Roman"/>
                  <a:cs typeface="Times New Roman"/>
                  <a:sym typeface="Times New Roman"/>
                </a:endParaRPr>
              </a:p>
            </p:txBody>
          </p:sp>
        </p:grpSp>
      </p:grpSp>
    </p:spTree>
  </p:cSld>
  <p:clrMapOvr>
    <a:masterClrMapping/>
  </p:clrMapOvr>
</p:sld>
</file>

<file path=ppt/theme/theme1.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1995</Words>
  <Application>Microsoft Macintosh PowerPoint</Application>
  <PresentationFormat>Grand écran</PresentationFormat>
  <Paragraphs>227</Paragraphs>
  <Slides>15</Slides>
  <Notes>15</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15</vt:i4>
      </vt:variant>
    </vt:vector>
  </HeadingPairs>
  <TitlesOfParts>
    <vt:vector size="25" baseType="lpstr">
      <vt:lpstr>Times New Roman</vt:lpstr>
      <vt:lpstr>Source Serif Pro</vt:lpstr>
      <vt:lpstr>Roboto Condensed</vt:lpstr>
      <vt:lpstr>Calibri</vt:lpstr>
      <vt:lpstr>Roboto Medium</vt:lpstr>
      <vt:lpstr>Arial</vt:lpstr>
      <vt:lpstr>Lato</vt:lpstr>
      <vt:lpstr>Poppins</vt:lpstr>
      <vt:lpstr>Roboto</vt:lpstr>
      <vt:lpstr>2_Office Theme</vt:lpstr>
      <vt:lpstr>RDC: partage d'expériences sur le plan Mashako et la Déclaration de Kinshasa </vt:lpstr>
      <vt:lpstr>Contexte: en 2018, les enquêtes montrent que la couverture vaccinale de la RDC n’est que de 35%, des épidémies de rougeoles et de polio sévissent</vt:lpstr>
      <vt:lpstr>En réponse, un plan d’urgence pour la relance de la vaccination de routine, nommé “Plan Mashako” est lancé en 2019 dans 9 provinces prioritaires </vt:lpstr>
      <vt:lpstr>L’utilisation des données Gestion PEV fixe le cadre de redevabilité en produisant des indicateurs de processus sur lesquels sont calculés les primes de performance</vt:lpstr>
      <vt:lpstr>Le Plan Mashako fixe des objectifs clairs et des interventions ciblées permettant de relancer les performances du programme, +27 pts de couverture vaccinale dans les 9 provinces</vt:lpstr>
      <vt:lpstr>En 2019, le premier Forum présidentiel sur la vaccination abouti à la signature de la Déclaration de Kinshasa qui met en place un système de suivi aux niveaux national et provincial </vt:lpstr>
      <vt:lpstr>Fort de cette réussite, le Ministère de la Santé lance le plan Mashako 2.0, étendant sa portée thématique et géographique à l’ensemble du pays  </vt:lpstr>
      <vt:lpstr>3 Forums présidentiels ont été organisés pour réaffirmer l'engagement national et provincial envers la vaccination de routine en RDC</vt:lpstr>
      <vt:lpstr>De 2020 à 2023, le gouvernement central a respecté ses engagements de cofinancement des vaccins traditionnels de la routine </vt:lpstr>
      <vt:lpstr>Ainsi entre 2020 et 2024, 19 provinces ont signé des édits pour le financement de la vaccination et 11 ont décaissé des fonds en faveur de la vaccination</vt:lpstr>
      <vt:lpstr>La bonne performance de la couverture vaccinale de la RDC en Penta 1 depuis 4 ans montre un bon accès des services de vaccination</vt:lpstr>
      <vt:lpstr>Présentation PowerPoint</vt:lpstr>
      <vt:lpstr>Leçons tirées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RDC: partage d'expériences sur le plan Mashako et la Déclaration de Kinshasa </dc:title>
  <dc:creator>Sarah Churchill</dc:creator>
  <cp:lastModifiedBy>Augustin MILABYO</cp:lastModifiedBy>
  <cp:revision>1</cp:revision>
  <dcterms:created xsi:type="dcterms:W3CDTF">2021-01-13T12:09:36Z</dcterms:created>
  <dcterms:modified xsi:type="dcterms:W3CDTF">2024-09-08T12:05:21Z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0x0101005A4B5CC9EDF221409618B2DF695DB40D</vt:lpwstr>
  </property>
  <property fmtid="{D5CDD505-2E9C-101B-9397-08002B2CF9AE}" pid="3" name="MediaServiceImageTags">
    <vt:lpwstr/>
  </property>
</Properties>
</file>